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</p:sldMasterIdLst>
  <p:notesMasterIdLst>
    <p:notesMasterId r:id="rId71"/>
  </p:notesMasterIdLst>
  <p:handoutMasterIdLst>
    <p:handoutMasterId r:id="rId72"/>
  </p:handoutMasterIdLst>
  <p:sldIdLst>
    <p:sldId id="257" r:id="rId2"/>
    <p:sldId id="433" r:id="rId3"/>
    <p:sldId id="499" r:id="rId4"/>
    <p:sldId id="258" r:id="rId5"/>
    <p:sldId id="359" r:id="rId6"/>
    <p:sldId id="355" r:id="rId7"/>
    <p:sldId id="426" r:id="rId8"/>
    <p:sldId id="454" r:id="rId9"/>
    <p:sldId id="376" r:id="rId10"/>
    <p:sldId id="360" r:id="rId11"/>
    <p:sldId id="455" r:id="rId12"/>
    <p:sldId id="479" r:id="rId13"/>
    <p:sldId id="457" r:id="rId14"/>
    <p:sldId id="375" r:id="rId15"/>
    <p:sldId id="386" r:id="rId16"/>
    <p:sldId id="361" r:id="rId17"/>
    <p:sldId id="500" r:id="rId18"/>
    <p:sldId id="297" r:id="rId19"/>
    <p:sldId id="387" r:id="rId20"/>
    <p:sldId id="404" r:id="rId21"/>
    <p:sldId id="459" r:id="rId22"/>
    <p:sldId id="460" r:id="rId23"/>
    <p:sldId id="461" r:id="rId24"/>
    <p:sldId id="462" r:id="rId25"/>
    <p:sldId id="390" r:id="rId26"/>
    <p:sldId id="501" r:id="rId27"/>
    <p:sldId id="369" r:id="rId28"/>
    <p:sldId id="370" r:id="rId29"/>
    <p:sldId id="391" r:id="rId30"/>
    <p:sldId id="502" r:id="rId31"/>
    <p:sldId id="529" r:id="rId32"/>
    <p:sldId id="506" r:id="rId33"/>
    <p:sldId id="508" r:id="rId34"/>
    <p:sldId id="509" r:id="rId35"/>
    <p:sldId id="510" r:id="rId36"/>
    <p:sldId id="511" r:id="rId37"/>
    <p:sldId id="512" r:id="rId38"/>
    <p:sldId id="513" r:id="rId39"/>
    <p:sldId id="514" r:id="rId40"/>
    <p:sldId id="515" r:id="rId41"/>
    <p:sldId id="516" r:id="rId42"/>
    <p:sldId id="517" r:id="rId43"/>
    <p:sldId id="530" r:id="rId44"/>
    <p:sldId id="531" r:id="rId45"/>
    <p:sldId id="545" r:id="rId46"/>
    <p:sldId id="546" r:id="rId47"/>
    <p:sldId id="547" r:id="rId48"/>
    <p:sldId id="548" r:id="rId49"/>
    <p:sldId id="549" r:id="rId50"/>
    <p:sldId id="550" r:id="rId51"/>
    <p:sldId id="551" r:id="rId52"/>
    <p:sldId id="552" r:id="rId53"/>
    <p:sldId id="553" r:id="rId54"/>
    <p:sldId id="554" r:id="rId55"/>
    <p:sldId id="555" r:id="rId56"/>
    <p:sldId id="556" r:id="rId57"/>
    <p:sldId id="557" r:id="rId58"/>
    <p:sldId id="491" r:id="rId59"/>
    <p:sldId id="492" r:id="rId60"/>
    <p:sldId id="519" r:id="rId61"/>
    <p:sldId id="520" r:id="rId62"/>
    <p:sldId id="521" r:id="rId63"/>
    <p:sldId id="522" r:id="rId64"/>
    <p:sldId id="523" r:id="rId65"/>
    <p:sldId id="524" r:id="rId66"/>
    <p:sldId id="525" r:id="rId67"/>
    <p:sldId id="526" r:id="rId68"/>
    <p:sldId id="527" r:id="rId69"/>
    <p:sldId id="528" r:id="rId70"/>
  </p:sldIdLst>
  <p:sldSz cx="13439775" cy="7559675"/>
  <p:notesSz cx="9872663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31" userDrawn="1">
          <p15:clr>
            <a:srgbClr val="A4A3A4"/>
          </p15:clr>
        </p15:guide>
        <p15:guide id="2" pos="282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66"/>
    <a:srgbClr val="F7F9F8"/>
    <a:srgbClr val="FFFFFF"/>
    <a:srgbClr val="02A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434" autoAdjust="0"/>
  </p:normalViewPr>
  <p:slideViewPr>
    <p:cSldViewPr>
      <p:cViewPr varScale="1">
        <p:scale>
          <a:sx n="68" d="100"/>
          <a:sy n="68" d="100"/>
        </p:scale>
        <p:origin x="444" y="60"/>
      </p:cViewPr>
      <p:guideLst>
        <p:guide orient="horz" pos="2160"/>
        <p:guide pos="362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831"/>
        <p:guide pos="28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9230" cy="341031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591128" y="1"/>
            <a:ext cx="4279230" cy="341031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>
              <a:defRPr sz="1200"/>
            </a:lvl1pPr>
          </a:lstStyle>
          <a:p>
            <a:fld id="{A1A4903B-1C5D-4CFF-AD2F-F72A7ABD2B64}" type="datetimeFigureOut">
              <a:rPr lang="it-IT" smtClean="0"/>
              <a:t>16/12/2016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645"/>
            <a:ext cx="4279230" cy="341031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591128" y="6456645"/>
            <a:ext cx="4279230" cy="341031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r">
              <a:defRPr sz="1200"/>
            </a:lvl1pPr>
          </a:lstStyle>
          <a:p>
            <a:fld id="{D2A41FC0-29DE-47C8-B9C4-ED0F417FB30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0407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670175" y="517525"/>
            <a:ext cx="4527550" cy="254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986853" y="3228770"/>
            <a:ext cx="7896887" cy="305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it-IT" altLang="it-IT" noProof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3" y="1"/>
            <a:ext cx="4283267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61052" algn="l"/>
                <a:tab pos="1322105" algn="l"/>
                <a:tab pos="1983157" algn="l"/>
                <a:tab pos="2644208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5587324" y="1"/>
            <a:ext cx="4283267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61052" algn="l"/>
                <a:tab pos="1322105" algn="l"/>
                <a:tab pos="1983157" algn="l"/>
                <a:tab pos="2644208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3" y="6457540"/>
            <a:ext cx="4283267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61052" algn="l"/>
                <a:tab pos="1322105" algn="l"/>
                <a:tab pos="1983157" algn="l"/>
                <a:tab pos="2644208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5587324" y="6457540"/>
            <a:ext cx="4283267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61052" algn="l"/>
                <a:tab pos="1322105" algn="l"/>
                <a:tab pos="1983157" algn="l"/>
                <a:tab pos="2644208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4A8CBD0-E150-4C21-BEF7-B430FD6EB161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845646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1</a:t>
            </a:fld>
            <a:endParaRPr lang="it-IT" altLang="it-IT" sz="1300" dirty="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969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10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3548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11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8315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12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02621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13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74345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14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97240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15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28390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16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59916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17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038320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18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18958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19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9978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87127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20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59994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21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465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22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02932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23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96828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24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4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64329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25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83562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26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83682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27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769279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28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665431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29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0221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03580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30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07340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854" indent="-285713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2852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599993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133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274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415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8556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5696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3E524391-497A-4375-83C4-48057BFD99F7}" type="slidenum">
              <a:rPr lang="it-IT" altLang="es-ES" sz="13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31</a:t>
            </a:fld>
            <a:endParaRPr lang="it-IT" altLang="es-E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6807" y="3228868"/>
            <a:ext cx="7899053" cy="30594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08637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854" indent="-285713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2852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599993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133" indent="-228570"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274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415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8556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5696" indent="-228570" defTabSz="457141" eaLnBrk="0" fontAlgn="base" hangingPunct="0">
              <a:spcBef>
                <a:spcPct val="0"/>
              </a:spcBef>
              <a:spcAft>
                <a:spcPct val="0"/>
              </a:spcAft>
              <a:tabLst>
                <a:tab pos="660314" algn="l"/>
                <a:tab pos="1320629" algn="l"/>
                <a:tab pos="1982531" algn="l"/>
                <a:tab pos="264284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3E524391-497A-4375-83C4-48057BFD99F7}" type="slidenum">
              <a:rPr lang="it-IT" altLang="es-ES" sz="13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32</a:t>
            </a:fld>
            <a:endParaRPr lang="it-IT" altLang="es-E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6807" y="3228868"/>
            <a:ext cx="7899053" cy="30594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91322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33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97851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34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95215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35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57186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36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2668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37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28453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38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14648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39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1878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4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8330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40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11954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41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768909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42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70352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43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96563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44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76358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45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2003281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46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991102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47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969865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76D832-FCB5-4182-9B18-53B69721338C}" type="slidenum">
              <a:rPr lang="it-IT" altLang="it-IT" sz="1900"/>
              <a:pPr>
                <a:spcBef>
                  <a:spcPct val="0"/>
                </a:spcBef>
              </a:pPr>
              <a:t>48</a:t>
            </a:fld>
            <a:endParaRPr lang="it-IT" altLang="it-IT" sz="1900"/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85792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904D372-129E-479D-B329-8394807776A4}" type="slidenum">
              <a:rPr lang="it-IT" altLang="it-IT" sz="1900"/>
              <a:pPr>
                <a:spcBef>
                  <a:spcPct val="0"/>
                </a:spcBef>
              </a:pPr>
              <a:t>49</a:t>
            </a:fld>
            <a:endParaRPr lang="it-IT" altLang="it-IT" sz="1900"/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277327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5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65434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904D372-129E-479D-B329-8394807776A4}" type="slidenum">
              <a:rPr lang="it-IT" altLang="it-IT" sz="1900"/>
              <a:pPr>
                <a:spcBef>
                  <a:spcPct val="0"/>
                </a:spcBef>
              </a:pPr>
              <a:t>50</a:t>
            </a:fld>
            <a:endParaRPr lang="it-IT" altLang="it-IT" sz="1900"/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45008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904D372-129E-479D-B329-8394807776A4}" type="slidenum">
              <a:rPr lang="it-IT" altLang="it-IT" sz="1900"/>
              <a:pPr>
                <a:spcBef>
                  <a:spcPct val="0"/>
                </a:spcBef>
              </a:pPr>
              <a:t>51</a:t>
            </a:fld>
            <a:endParaRPr lang="it-IT" altLang="it-IT" sz="1900"/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847875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76D832-FCB5-4182-9B18-53B69721338C}" type="slidenum">
              <a:rPr lang="it-IT" altLang="it-IT" sz="1900"/>
              <a:pPr>
                <a:spcBef>
                  <a:spcPct val="0"/>
                </a:spcBef>
              </a:pPr>
              <a:t>52</a:t>
            </a:fld>
            <a:endParaRPr lang="it-IT" altLang="it-IT" sz="1900"/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01005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F57FC4-1045-44FA-AEBB-0E38B58F4665}" type="slidenum">
              <a:rPr lang="it-IT" altLang="it-IT" sz="1900"/>
              <a:pPr>
                <a:spcBef>
                  <a:spcPct val="0"/>
                </a:spcBef>
              </a:pPr>
              <a:t>53</a:t>
            </a:fld>
            <a:endParaRPr lang="it-IT" altLang="it-IT" sz="1900"/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424814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F57FC4-1045-44FA-AEBB-0E38B58F4665}" type="slidenum">
              <a:rPr lang="it-IT" altLang="it-IT" sz="1900"/>
              <a:pPr>
                <a:spcBef>
                  <a:spcPct val="0"/>
                </a:spcBef>
              </a:pPr>
              <a:t>54</a:t>
            </a:fld>
            <a:endParaRPr lang="it-IT" altLang="it-IT" sz="1900"/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979327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F57FC4-1045-44FA-AEBB-0E38B58F4665}" type="slidenum">
              <a:rPr lang="it-IT" altLang="it-IT" sz="1900"/>
              <a:pPr>
                <a:spcBef>
                  <a:spcPct val="0"/>
                </a:spcBef>
              </a:pPr>
              <a:t>55</a:t>
            </a:fld>
            <a:endParaRPr lang="it-IT" altLang="it-IT" sz="1900"/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527523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76D832-FCB5-4182-9B18-53B69721338C}" type="slidenum">
              <a:rPr lang="it-IT" altLang="it-IT" sz="1900"/>
              <a:pPr>
                <a:spcBef>
                  <a:spcPct val="0"/>
                </a:spcBef>
              </a:pPr>
              <a:t>56</a:t>
            </a:fld>
            <a:endParaRPr lang="it-IT" altLang="it-IT" sz="1900"/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48292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AE03ED-EE58-4C2A-AA07-F523144D1D2D}" type="slidenum">
              <a:rPr lang="it-IT" altLang="it-IT" sz="1900"/>
              <a:pPr>
                <a:spcBef>
                  <a:spcPct val="0"/>
                </a:spcBef>
              </a:pPr>
              <a:t>57</a:t>
            </a:fld>
            <a:endParaRPr lang="it-IT" altLang="it-IT" sz="1900"/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500044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AE03ED-EE58-4C2A-AA07-F523144D1D2D}" type="slidenum">
              <a:rPr lang="it-IT" altLang="it-IT" sz="1900"/>
              <a:pPr>
                <a:spcBef>
                  <a:spcPct val="0"/>
                </a:spcBef>
              </a:pPr>
              <a:t>58</a:t>
            </a:fld>
            <a:endParaRPr lang="it-IT" altLang="it-IT" sz="1900"/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5828670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AE03ED-EE58-4C2A-AA07-F523144D1D2D}" type="slidenum">
              <a:rPr lang="it-IT" altLang="it-IT" sz="1900"/>
              <a:pPr>
                <a:spcBef>
                  <a:spcPct val="0"/>
                </a:spcBef>
              </a:pPr>
              <a:t>59</a:t>
            </a:fld>
            <a:endParaRPr lang="it-IT" altLang="it-IT" sz="1900"/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20664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6</a:t>
            </a:fld>
            <a:endParaRPr lang="it-IT" altLang="it-IT" sz="1300" dirty="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9428536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6E7AF93-E932-44C7-BE1A-F2E6CE5F80C4}" type="slidenum">
              <a:rPr lang="it-IT" altLang="it-IT" sz="1900"/>
              <a:pPr>
                <a:spcBef>
                  <a:spcPct val="0"/>
                </a:spcBef>
              </a:pPr>
              <a:t>60</a:t>
            </a:fld>
            <a:endParaRPr lang="it-IT" altLang="it-IT" sz="1900"/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792015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AE03ED-EE58-4C2A-AA07-F523144D1D2D}" type="slidenum">
              <a:rPr lang="it-IT" altLang="it-IT" sz="1900"/>
              <a:pPr>
                <a:spcBef>
                  <a:spcPct val="0"/>
                </a:spcBef>
              </a:pPr>
              <a:t>61</a:t>
            </a:fld>
            <a:endParaRPr lang="it-IT" altLang="it-IT" sz="1900"/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5920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6E7AF93-E932-44C7-BE1A-F2E6CE5F80C4}" type="slidenum">
              <a:rPr lang="it-IT" altLang="it-IT" sz="1900"/>
              <a:pPr>
                <a:spcBef>
                  <a:spcPct val="0"/>
                </a:spcBef>
              </a:pPr>
              <a:t>62</a:t>
            </a:fld>
            <a:endParaRPr lang="it-IT" altLang="it-IT" sz="1900"/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750993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BBC6F5-F542-44DB-884D-A1A47F256232}" type="slidenum">
              <a:rPr lang="it-IT" altLang="it-IT" sz="1900"/>
              <a:pPr>
                <a:spcBef>
                  <a:spcPct val="0"/>
                </a:spcBef>
              </a:pPr>
              <a:t>63</a:t>
            </a:fld>
            <a:endParaRPr lang="it-IT" altLang="it-IT" sz="1900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663366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BBC6F5-F542-44DB-884D-A1A47F256232}" type="slidenum">
              <a:rPr lang="it-IT" altLang="it-IT" sz="1900"/>
              <a:pPr>
                <a:spcBef>
                  <a:spcPct val="0"/>
                </a:spcBef>
              </a:pPr>
              <a:t>64</a:t>
            </a:fld>
            <a:endParaRPr lang="it-IT" altLang="it-IT" sz="1900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2608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357412-0DBB-40E4-A069-B722A6668FF9}" type="slidenum">
              <a:rPr lang="it-IT" altLang="it-IT" sz="1900"/>
              <a:pPr>
                <a:spcBef>
                  <a:spcPct val="0"/>
                </a:spcBef>
              </a:pPr>
              <a:t>65</a:t>
            </a:fld>
            <a:endParaRPr lang="it-IT" altLang="it-IT" sz="1900"/>
          </a:p>
        </p:txBody>
      </p:sp>
      <p:sp>
        <p:nvSpPr>
          <p:cNvPr id="40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7482592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332851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933701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4538886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5144069" indent="-302592" defTabSz="59467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58209" algn="l"/>
                <a:tab pos="1916419" algn="l"/>
                <a:tab pos="2874628" algn="l"/>
                <a:tab pos="3832835" algn="l"/>
              </a:tabLst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BBC6F5-F542-44DB-884D-A1A47F256232}" type="slidenum">
              <a:rPr lang="it-IT" altLang="it-IT" sz="1900"/>
              <a:pPr>
                <a:spcBef>
                  <a:spcPct val="0"/>
                </a:spcBef>
              </a:pPr>
              <a:t>66</a:t>
            </a:fld>
            <a:endParaRPr lang="it-IT" altLang="it-IT" sz="1900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60800" y="750888"/>
            <a:ext cx="6570663" cy="36972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28946" y="4686317"/>
            <a:ext cx="11437551" cy="444020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62851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67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459966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68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663392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69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25567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7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96695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8A265-1A78-4AAE-94BF-33D1782EA90E}" type="slidenum">
              <a:rPr lang="it-IT" altLang="it-IT" sz="1300"/>
              <a:pPr>
                <a:spcBef>
                  <a:spcPct val="0"/>
                </a:spcBef>
              </a:pPr>
              <a:t>8</a:t>
            </a:fld>
            <a:endParaRPr lang="it-IT" altLang="it-IT" sz="1300"/>
          </a:p>
        </p:txBody>
      </p:sp>
      <p:sp>
        <p:nvSpPr>
          <p:cNvPr id="6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49388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96287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13793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31300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48806" indent="-208753" defTabSz="41025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61052" algn="l"/>
                <a:tab pos="1322105" algn="l"/>
                <a:tab pos="1983157" algn="l"/>
                <a:tab pos="2644208" algn="l"/>
              </a:tabLst>
              <a:defRPr sz="1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F10F64-1945-4486-B9C2-EC941031A1BF}" type="slidenum">
              <a:rPr lang="it-IT" altLang="it-IT" sz="1300"/>
              <a:pPr>
                <a:spcBef>
                  <a:spcPct val="0"/>
                </a:spcBef>
              </a:pPr>
              <a:t>9</a:t>
            </a:fld>
            <a:endParaRPr lang="it-IT" altLang="it-IT" sz="1300"/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70175" y="517525"/>
            <a:ext cx="4530725" cy="25479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852" y="3228769"/>
            <a:ext cx="7898960" cy="305920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0750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966AC-FF88-4316-B2F1-FD8173D4848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334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A93FB2-4183-49F0-AE58-1371AA63681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6565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1CAF7-F7E2-4269-94C9-BF32D0380B9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52886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2488" y="301628"/>
            <a:ext cx="12092804" cy="126047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D4367-8089-4046-83A2-8E7D7AFFBA8B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239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950F0B-0BEE-425A-BE45-F53D158623B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8558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AAA63-0B0D-46F5-8971-2FD38C785B33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91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B4DA99-9C17-49D6-A683-6A3460482E7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7177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C4B70-65B8-48C9-AB16-770FB0699F7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6705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B518A-AA6F-4EE6-A25A-4E0EDDAAB98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2016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E80D5B-E6D1-4B84-882F-3F6600BAEC9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2534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1E350C-4D2B-416D-8F58-9F0DF013843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0652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alt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77F20A-9BF2-4EFC-A55A-495507077107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1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0C1393E-1075-4765-A8F0-C009AA18F81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5375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2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3.pn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2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5.jpeg"/><Relationship Id="rId18" Type="http://schemas.openxmlformats.org/officeDocument/2006/relationships/image" Target="../media/image70.jpeg"/><Relationship Id="rId3" Type="http://schemas.openxmlformats.org/officeDocument/2006/relationships/image" Target="../media/image56.jpeg"/><Relationship Id="rId21" Type="http://schemas.openxmlformats.org/officeDocument/2006/relationships/image" Target="../media/image73.jpeg"/><Relationship Id="rId7" Type="http://schemas.openxmlformats.org/officeDocument/2006/relationships/image" Target="../media/image60.jpeg"/><Relationship Id="rId12" Type="http://schemas.openxmlformats.org/officeDocument/2006/relationships/image" Target="../media/image64.jpeg"/><Relationship Id="rId17" Type="http://schemas.openxmlformats.org/officeDocument/2006/relationships/image" Target="../media/image69.jpe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68.jpeg"/><Relationship Id="rId20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3.jpeg"/><Relationship Id="rId24" Type="http://schemas.openxmlformats.org/officeDocument/2006/relationships/image" Target="../media/image76.jpeg"/><Relationship Id="rId5" Type="http://schemas.openxmlformats.org/officeDocument/2006/relationships/image" Target="../media/image58.jpeg"/><Relationship Id="rId15" Type="http://schemas.openxmlformats.org/officeDocument/2006/relationships/image" Target="../media/image67.jpeg"/><Relationship Id="rId23" Type="http://schemas.openxmlformats.org/officeDocument/2006/relationships/image" Target="../media/image75.jpeg"/><Relationship Id="rId10" Type="http://schemas.openxmlformats.org/officeDocument/2006/relationships/image" Target="../media/image2.png"/><Relationship Id="rId19" Type="http://schemas.openxmlformats.org/officeDocument/2006/relationships/image" Target="../media/image71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Relationship Id="rId14" Type="http://schemas.openxmlformats.org/officeDocument/2006/relationships/image" Target="../media/image66.jpeg"/><Relationship Id="rId22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2.png"/><Relationship Id="rId18" Type="http://schemas.openxmlformats.org/officeDocument/2006/relationships/image" Target="../media/image90.jpeg"/><Relationship Id="rId26" Type="http://schemas.openxmlformats.org/officeDocument/2006/relationships/image" Target="../media/image98.jpeg"/><Relationship Id="rId3" Type="http://schemas.openxmlformats.org/officeDocument/2006/relationships/image" Target="../media/image77.jpeg"/><Relationship Id="rId21" Type="http://schemas.openxmlformats.org/officeDocument/2006/relationships/image" Target="../media/image93.jpeg"/><Relationship Id="rId7" Type="http://schemas.openxmlformats.org/officeDocument/2006/relationships/image" Target="../media/image81.jpeg"/><Relationship Id="rId12" Type="http://schemas.openxmlformats.org/officeDocument/2006/relationships/image" Target="../media/image86.jpeg"/><Relationship Id="rId17" Type="http://schemas.openxmlformats.org/officeDocument/2006/relationships/image" Target="../media/image89.jpeg"/><Relationship Id="rId25" Type="http://schemas.openxmlformats.org/officeDocument/2006/relationships/image" Target="../media/image97.jpe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72.jpeg"/><Relationship Id="rId20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jpeg"/><Relationship Id="rId24" Type="http://schemas.openxmlformats.org/officeDocument/2006/relationships/image" Target="../media/image96.jpeg"/><Relationship Id="rId5" Type="http://schemas.openxmlformats.org/officeDocument/2006/relationships/image" Target="../media/image79.jpeg"/><Relationship Id="rId15" Type="http://schemas.openxmlformats.org/officeDocument/2006/relationships/image" Target="../media/image88.jpeg"/><Relationship Id="rId23" Type="http://schemas.openxmlformats.org/officeDocument/2006/relationships/image" Target="../media/image95.jpeg"/><Relationship Id="rId28" Type="http://schemas.openxmlformats.org/officeDocument/2006/relationships/image" Target="../media/image100.jpeg"/><Relationship Id="rId10" Type="http://schemas.openxmlformats.org/officeDocument/2006/relationships/image" Target="../media/image84.jpeg"/><Relationship Id="rId19" Type="http://schemas.openxmlformats.org/officeDocument/2006/relationships/image" Target="../media/image91.jpeg"/><Relationship Id="rId4" Type="http://schemas.openxmlformats.org/officeDocument/2006/relationships/image" Target="../media/image78.jpeg"/><Relationship Id="rId9" Type="http://schemas.openxmlformats.org/officeDocument/2006/relationships/image" Target="../media/image83.jpeg"/><Relationship Id="rId14" Type="http://schemas.openxmlformats.org/officeDocument/2006/relationships/image" Target="../media/image87.jpeg"/><Relationship Id="rId22" Type="http://schemas.openxmlformats.org/officeDocument/2006/relationships/image" Target="../media/image94.jpeg"/><Relationship Id="rId27" Type="http://schemas.openxmlformats.org/officeDocument/2006/relationships/image" Target="../media/image99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0.jpeg"/><Relationship Id="rId18" Type="http://schemas.openxmlformats.org/officeDocument/2006/relationships/image" Target="../media/image115.jpeg"/><Relationship Id="rId3" Type="http://schemas.openxmlformats.org/officeDocument/2006/relationships/image" Target="../media/image101.jpeg"/><Relationship Id="rId21" Type="http://schemas.openxmlformats.org/officeDocument/2006/relationships/image" Target="../media/image118.jpeg"/><Relationship Id="rId7" Type="http://schemas.openxmlformats.org/officeDocument/2006/relationships/image" Target="../media/image105.jpeg"/><Relationship Id="rId12" Type="http://schemas.openxmlformats.org/officeDocument/2006/relationships/image" Target="../media/image109.jpeg"/><Relationship Id="rId17" Type="http://schemas.openxmlformats.org/officeDocument/2006/relationships/image" Target="../media/image114.jpe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13.jpeg"/><Relationship Id="rId20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11" Type="http://schemas.openxmlformats.org/officeDocument/2006/relationships/image" Target="../media/image108.jpeg"/><Relationship Id="rId5" Type="http://schemas.openxmlformats.org/officeDocument/2006/relationships/image" Target="../media/image103.jpeg"/><Relationship Id="rId15" Type="http://schemas.openxmlformats.org/officeDocument/2006/relationships/image" Target="../media/image112.jpeg"/><Relationship Id="rId23" Type="http://schemas.openxmlformats.org/officeDocument/2006/relationships/image" Target="../media/image120.jpeg"/><Relationship Id="rId10" Type="http://schemas.openxmlformats.org/officeDocument/2006/relationships/image" Target="../media/image107.jpeg"/><Relationship Id="rId19" Type="http://schemas.openxmlformats.org/officeDocument/2006/relationships/image" Target="../media/image116.jpeg"/><Relationship Id="rId4" Type="http://schemas.openxmlformats.org/officeDocument/2006/relationships/image" Target="../media/image102.jpeg"/><Relationship Id="rId9" Type="http://schemas.openxmlformats.org/officeDocument/2006/relationships/image" Target="../media/image106.jpeg"/><Relationship Id="rId14" Type="http://schemas.openxmlformats.org/officeDocument/2006/relationships/image" Target="../media/image111.jpeg"/><Relationship Id="rId22" Type="http://schemas.openxmlformats.org/officeDocument/2006/relationships/image" Target="../media/image11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32.jpeg"/><Relationship Id="rId18" Type="http://schemas.openxmlformats.org/officeDocument/2006/relationships/image" Target="../media/image2.png"/><Relationship Id="rId26" Type="http://schemas.openxmlformats.org/officeDocument/2006/relationships/image" Target="../media/image144.jpeg"/><Relationship Id="rId3" Type="http://schemas.openxmlformats.org/officeDocument/2006/relationships/image" Target="../media/image122.jpeg"/><Relationship Id="rId21" Type="http://schemas.openxmlformats.org/officeDocument/2006/relationships/image" Target="../media/image139.jpeg"/><Relationship Id="rId7" Type="http://schemas.openxmlformats.org/officeDocument/2006/relationships/image" Target="../media/image126.jpeg"/><Relationship Id="rId12" Type="http://schemas.openxmlformats.org/officeDocument/2006/relationships/image" Target="../media/image131.jpeg"/><Relationship Id="rId17" Type="http://schemas.openxmlformats.org/officeDocument/2006/relationships/image" Target="../media/image136.jpeg"/><Relationship Id="rId25" Type="http://schemas.openxmlformats.org/officeDocument/2006/relationships/image" Target="../media/image143.jpe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35.jpeg"/><Relationship Id="rId20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11" Type="http://schemas.openxmlformats.org/officeDocument/2006/relationships/image" Target="../media/image130.jpeg"/><Relationship Id="rId24" Type="http://schemas.openxmlformats.org/officeDocument/2006/relationships/image" Target="../media/image142.jpeg"/><Relationship Id="rId5" Type="http://schemas.openxmlformats.org/officeDocument/2006/relationships/image" Target="../media/image124.jpeg"/><Relationship Id="rId15" Type="http://schemas.openxmlformats.org/officeDocument/2006/relationships/image" Target="../media/image134.jpeg"/><Relationship Id="rId23" Type="http://schemas.openxmlformats.org/officeDocument/2006/relationships/image" Target="../media/image141.jpeg"/><Relationship Id="rId10" Type="http://schemas.openxmlformats.org/officeDocument/2006/relationships/image" Target="../media/image129.jpeg"/><Relationship Id="rId19" Type="http://schemas.openxmlformats.org/officeDocument/2006/relationships/image" Target="../media/image137.jpeg"/><Relationship Id="rId4" Type="http://schemas.openxmlformats.org/officeDocument/2006/relationships/image" Target="../media/image123.jpeg"/><Relationship Id="rId9" Type="http://schemas.openxmlformats.org/officeDocument/2006/relationships/image" Target="../media/image128.jpeg"/><Relationship Id="rId14" Type="http://schemas.openxmlformats.org/officeDocument/2006/relationships/image" Target="../media/image133.jpeg"/><Relationship Id="rId22" Type="http://schemas.openxmlformats.org/officeDocument/2006/relationships/image" Target="../media/image140.jpeg"/><Relationship Id="rId27" Type="http://schemas.openxmlformats.org/officeDocument/2006/relationships/image" Target="../media/image145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eg"/><Relationship Id="rId13" Type="http://schemas.openxmlformats.org/officeDocument/2006/relationships/image" Target="../media/image153.jpeg"/><Relationship Id="rId18" Type="http://schemas.openxmlformats.org/officeDocument/2006/relationships/image" Target="../media/image158.jpeg"/><Relationship Id="rId3" Type="http://schemas.openxmlformats.org/officeDocument/2006/relationships/image" Target="../media/image146.jpeg"/><Relationship Id="rId21" Type="http://schemas.openxmlformats.org/officeDocument/2006/relationships/image" Target="../media/image143.jpeg"/><Relationship Id="rId7" Type="http://schemas.openxmlformats.org/officeDocument/2006/relationships/image" Target="../media/image133.jpeg"/><Relationship Id="rId12" Type="http://schemas.openxmlformats.org/officeDocument/2006/relationships/image" Target="../media/image2.png"/><Relationship Id="rId17" Type="http://schemas.openxmlformats.org/officeDocument/2006/relationships/image" Target="../media/image157.jpe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6.jpeg"/><Relationship Id="rId20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11" Type="http://schemas.openxmlformats.org/officeDocument/2006/relationships/image" Target="../media/image152.jpeg"/><Relationship Id="rId5" Type="http://schemas.openxmlformats.org/officeDocument/2006/relationships/image" Target="../media/image148.jpeg"/><Relationship Id="rId15" Type="http://schemas.openxmlformats.org/officeDocument/2006/relationships/image" Target="../media/image155.jpeg"/><Relationship Id="rId23" Type="http://schemas.openxmlformats.org/officeDocument/2006/relationships/image" Target="../media/image161.jpeg"/><Relationship Id="rId10" Type="http://schemas.openxmlformats.org/officeDocument/2006/relationships/image" Target="../media/image151.jpeg"/><Relationship Id="rId19" Type="http://schemas.openxmlformats.org/officeDocument/2006/relationships/image" Target="../media/image159.jpeg"/><Relationship Id="rId4" Type="http://schemas.openxmlformats.org/officeDocument/2006/relationships/image" Target="../media/image147.jpeg"/><Relationship Id="rId9" Type="http://schemas.openxmlformats.org/officeDocument/2006/relationships/image" Target="../media/image150.jpeg"/><Relationship Id="rId14" Type="http://schemas.openxmlformats.org/officeDocument/2006/relationships/image" Target="../media/image154.jpeg"/><Relationship Id="rId22" Type="http://schemas.openxmlformats.org/officeDocument/2006/relationships/image" Target="../media/image14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13" Type="http://schemas.openxmlformats.org/officeDocument/2006/relationships/image" Target="../media/image171.jpeg"/><Relationship Id="rId18" Type="http://schemas.openxmlformats.org/officeDocument/2006/relationships/image" Target="../media/image176.jpeg"/><Relationship Id="rId3" Type="http://schemas.openxmlformats.org/officeDocument/2006/relationships/image" Target="../media/image162.jpeg"/><Relationship Id="rId7" Type="http://schemas.openxmlformats.org/officeDocument/2006/relationships/image" Target="../media/image2.png"/><Relationship Id="rId12" Type="http://schemas.openxmlformats.org/officeDocument/2006/relationships/image" Target="../media/image170.jpeg"/><Relationship Id="rId17" Type="http://schemas.openxmlformats.org/officeDocument/2006/relationships/image" Target="../media/image175.jpe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11" Type="http://schemas.openxmlformats.org/officeDocument/2006/relationships/image" Target="../media/image169.jpeg"/><Relationship Id="rId5" Type="http://schemas.openxmlformats.org/officeDocument/2006/relationships/image" Target="../media/image164.jpeg"/><Relationship Id="rId15" Type="http://schemas.openxmlformats.org/officeDocument/2006/relationships/image" Target="../media/image173.jpeg"/><Relationship Id="rId10" Type="http://schemas.openxmlformats.org/officeDocument/2006/relationships/image" Target="../media/image168.jpeg"/><Relationship Id="rId19" Type="http://schemas.openxmlformats.org/officeDocument/2006/relationships/image" Target="../media/image177.jpeg"/><Relationship Id="rId4" Type="http://schemas.openxmlformats.org/officeDocument/2006/relationships/image" Target="../media/image163.jpeg"/><Relationship Id="rId9" Type="http://schemas.openxmlformats.org/officeDocument/2006/relationships/image" Target="../media/image167.jpeg"/><Relationship Id="rId14" Type="http://schemas.openxmlformats.org/officeDocument/2006/relationships/image" Target="../media/image17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8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13" Type="http://schemas.openxmlformats.org/officeDocument/2006/relationships/image" Target="../media/image188.jpeg"/><Relationship Id="rId18" Type="http://schemas.openxmlformats.org/officeDocument/2006/relationships/image" Target="../media/image193.jpeg"/><Relationship Id="rId3" Type="http://schemas.openxmlformats.org/officeDocument/2006/relationships/image" Target="../media/image179.jpeg"/><Relationship Id="rId7" Type="http://schemas.openxmlformats.org/officeDocument/2006/relationships/image" Target="../media/image183.jpeg"/><Relationship Id="rId12" Type="http://schemas.openxmlformats.org/officeDocument/2006/relationships/image" Target="../media/image2.png"/><Relationship Id="rId17" Type="http://schemas.openxmlformats.org/officeDocument/2006/relationships/image" Target="../media/image192.jpe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91.jpeg"/><Relationship Id="rId20" Type="http://schemas.openxmlformats.org/officeDocument/2006/relationships/image" Target="../media/image1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11" Type="http://schemas.openxmlformats.org/officeDocument/2006/relationships/image" Target="../media/image187.jpeg"/><Relationship Id="rId5" Type="http://schemas.openxmlformats.org/officeDocument/2006/relationships/image" Target="../media/image181.jpeg"/><Relationship Id="rId15" Type="http://schemas.openxmlformats.org/officeDocument/2006/relationships/image" Target="../media/image190.jpeg"/><Relationship Id="rId10" Type="http://schemas.openxmlformats.org/officeDocument/2006/relationships/image" Target="../media/image186.jpeg"/><Relationship Id="rId19" Type="http://schemas.openxmlformats.org/officeDocument/2006/relationships/image" Target="../media/image194.jpeg"/><Relationship Id="rId4" Type="http://schemas.openxmlformats.org/officeDocument/2006/relationships/image" Target="../media/image180.jpeg"/><Relationship Id="rId9" Type="http://schemas.openxmlformats.org/officeDocument/2006/relationships/image" Target="../media/image185.jpeg"/><Relationship Id="rId14" Type="http://schemas.openxmlformats.org/officeDocument/2006/relationships/image" Target="../media/image189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jpeg"/><Relationship Id="rId13" Type="http://schemas.openxmlformats.org/officeDocument/2006/relationships/image" Target="../media/image205.jpeg"/><Relationship Id="rId18" Type="http://schemas.openxmlformats.org/officeDocument/2006/relationships/image" Target="../media/image210.jpeg"/><Relationship Id="rId3" Type="http://schemas.openxmlformats.org/officeDocument/2006/relationships/image" Target="../media/image196.jpeg"/><Relationship Id="rId7" Type="http://schemas.openxmlformats.org/officeDocument/2006/relationships/image" Target="../media/image200.jpeg"/><Relationship Id="rId12" Type="http://schemas.openxmlformats.org/officeDocument/2006/relationships/image" Target="../media/image204.jpeg"/><Relationship Id="rId17" Type="http://schemas.openxmlformats.org/officeDocument/2006/relationships/image" Target="../media/image209.jpe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08.jpeg"/><Relationship Id="rId20" Type="http://schemas.openxmlformats.org/officeDocument/2006/relationships/image" Target="../media/image2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jpeg"/><Relationship Id="rId11" Type="http://schemas.openxmlformats.org/officeDocument/2006/relationships/image" Target="../media/image203.jpeg"/><Relationship Id="rId5" Type="http://schemas.openxmlformats.org/officeDocument/2006/relationships/image" Target="../media/image198.jpeg"/><Relationship Id="rId15" Type="http://schemas.openxmlformats.org/officeDocument/2006/relationships/image" Target="../media/image207.jpeg"/><Relationship Id="rId10" Type="http://schemas.openxmlformats.org/officeDocument/2006/relationships/image" Target="../media/image2.png"/><Relationship Id="rId19" Type="http://schemas.openxmlformats.org/officeDocument/2006/relationships/image" Target="../media/image211.jpeg"/><Relationship Id="rId4" Type="http://schemas.openxmlformats.org/officeDocument/2006/relationships/image" Target="../media/image197.jpeg"/><Relationship Id="rId9" Type="http://schemas.openxmlformats.org/officeDocument/2006/relationships/image" Target="../media/image202.jpeg"/><Relationship Id="rId14" Type="http://schemas.openxmlformats.org/officeDocument/2006/relationships/image" Target="../media/image20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jpeg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jpeg"/><Relationship Id="rId13" Type="http://schemas.openxmlformats.org/officeDocument/2006/relationships/image" Target="../media/image225.jpeg"/><Relationship Id="rId3" Type="http://schemas.openxmlformats.org/officeDocument/2006/relationships/image" Target="../media/image216.jpeg"/><Relationship Id="rId7" Type="http://schemas.openxmlformats.org/officeDocument/2006/relationships/image" Target="../media/image220.jpeg"/><Relationship Id="rId12" Type="http://schemas.openxmlformats.org/officeDocument/2006/relationships/image" Target="../media/image224.jpeg"/><Relationship Id="rId17" Type="http://schemas.openxmlformats.org/officeDocument/2006/relationships/image" Target="../media/image229.jpe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eg"/><Relationship Id="rId11" Type="http://schemas.openxmlformats.org/officeDocument/2006/relationships/image" Target="../media/image223.jpeg"/><Relationship Id="rId5" Type="http://schemas.openxmlformats.org/officeDocument/2006/relationships/image" Target="../media/image218.jpeg"/><Relationship Id="rId15" Type="http://schemas.openxmlformats.org/officeDocument/2006/relationships/image" Target="../media/image227.jpeg"/><Relationship Id="rId10" Type="http://schemas.openxmlformats.org/officeDocument/2006/relationships/image" Target="../media/image2.png"/><Relationship Id="rId4" Type="http://schemas.openxmlformats.org/officeDocument/2006/relationships/image" Target="../media/image217.jpeg"/><Relationship Id="rId9" Type="http://schemas.openxmlformats.org/officeDocument/2006/relationships/image" Target="../media/image222.jpeg"/><Relationship Id="rId14" Type="http://schemas.openxmlformats.org/officeDocument/2006/relationships/image" Target="../media/image22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jpeg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7" Type="http://schemas.openxmlformats.org/officeDocument/2006/relationships/image" Target="../media/image23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jpeg"/><Relationship Id="rId3" Type="http://schemas.openxmlformats.org/officeDocument/2006/relationships/image" Target="../media/image234.jpeg"/><Relationship Id="rId7" Type="http://schemas.openxmlformats.org/officeDocument/2006/relationships/image" Target="../media/image23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jpeg"/><Relationship Id="rId5" Type="http://schemas.openxmlformats.org/officeDocument/2006/relationships/image" Target="../media/image236.jpeg"/><Relationship Id="rId10" Type="http://schemas.openxmlformats.org/officeDocument/2006/relationships/image" Target="../media/image2.png"/><Relationship Id="rId4" Type="http://schemas.openxmlformats.org/officeDocument/2006/relationships/image" Target="../media/image235.jpeg"/><Relationship Id="rId9" Type="http://schemas.openxmlformats.org/officeDocument/2006/relationships/image" Target="../media/image240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jpeg"/><Relationship Id="rId13" Type="http://schemas.openxmlformats.org/officeDocument/2006/relationships/image" Target="../media/image250.jpeg"/><Relationship Id="rId3" Type="http://schemas.openxmlformats.org/officeDocument/2006/relationships/image" Target="../media/image2.png"/><Relationship Id="rId7" Type="http://schemas.openxmlformats.org/officeDocument/2006/relationships/image" Target="../media/image244.jpeg"/><Relationship Id="rId12" Type="http://schemas.openxmlformats.org/officeDocument/2006/relationships/image" Target="../media/image24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eg"/><Relationship Id="rId11" Type="http://schemas.openxmlformats.org/officeDocument/2006/relationships/image" Target="../media/image248.jpeg"/><Relationship Id="rId5" Type="http://schemas.openxmlformats.org/officeDocument/2006/relationships/image" Target="../media/image242.jpeg"/><Relationship Id="rId15" Type="http://schemas.openxmlformats.org/officeDocument/2006/relationships/image" Target="../media/image252.jpeg"/><Relationship Id="rId10" Type="http://schemas.openxmlformats.org/officeDocument/2006/relationships/image" Target="../media/image247.jpeg"/><Relationship Id="rId4" Type="http://schemas.openxmlformats.org/officeDocument/2006/relationships/image" Target="../media/image241.jpeg"/><Relationship Id="rId9" Type="http://schemas.openxmlformats.org/officeDocument/2006/relationships/image" Target="../media/image246.jpeg"/><Relationship Id="rId14" Type="http://schemas.openxmlformats.org/officeDocument/2006/relationships/image" Target="../media/image25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jpe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9" b="13648"/>
          <a:stretch/>
        </p:blipFill>
        <p:spPr>
          <a:xfrm>
            <a:off x="-48113" y="-68824"/>
            <a:ext cx="13536000" cy="769732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79084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Nouveaux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systemes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informatives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607319" y="2082097"/>
            <a:ext cx="10225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entury Gothic" panose="020B0502020202020204" pitchFamily="34" charset="0"/>
              </a:rPr>
              <a:t>Migration </a:t>
            </a:r>
            <a:r>
              <a:rPr lang="fr-FR" sz="2800" dirty="0">
                <a:latin typeface="Century Gothic" panose="020B0502020202020204" pitchFamily="34" charset="0"/>
              </a:rPr>
              <a:t>des systèmes informatives de </a:t>
            </a:r>
            <a:r>
              <a:rPr lang="fr-FR" sz="2800" dirty="0" err="1">
                <a:latin typeface="Century Gothic" panose="020B0502020202020204" pitchFamily="34" charset="0"/>
              </a:rPr>
              <a:t>Zucchetti</a:t>
            </a:r>
            <a:r>
              <a:rPr lang="fr-FR" sz="2800" dirty="0">
                <a:latin typeface="Century Gothic" panose="020B0502020202020204" pitchFamily="34" charset="0"/>
              </a:rPr>
              <a:t> à </a:t>
            </a:r>
            <a:r>
              <a:rPr lang="fr-FR" sz="2800" dirty="0" err="1">
                <a:latin typeface="Century Gothic" panose="020B0502020202020204" pitchFamily="34" charset="0"/>
              </a:rPr>
              <a:t>Stealth</a:t>
            </a:r>
            <a:endParaRPr lang="fr-FR" sz="2800" dirty="0">
              <a:latin typeface="Century Gothic" panose="020B05020202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780166" y="2848311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plate-forme unique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80166" y="3595751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commandes – facturation  – magasins intégrés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3780166" y="4439087"/>
            <a:ext cx="921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nouveau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systeme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commandes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avecWEB</a:t>
            </a:r>
            <a:r>
              <a:rPr lang="it-IT" sz="2000" dirty="0">
                <a:latin typeface="Century Gothic" panose="020B0502020202020204" pitchFamily="34" charset="0"/>
              </a:rPr>
              <a:t> ORDER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3765793" y="5121687"/>
            <a:ext cx="9231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WEB ORDER est </a:t>
            </a:r>
            <a:r>
              <a:rPr lang="it-IT" sz="2000" dirty="0" err="1">
                <a:latin typeface="Century Gothic" panose="020B0502020202020204" pitchFamily="34" charset="0"/>
              </a:rPr>
              <a:t>lié</a:t>
            </a:r>
            <a:r>
              <a:rPr lang="it-IT" sz="2000" dirty="0">
                <a:latin typeface="Century Gothic" panose="020B0502020202020204" pitchFamily="34" charset="0"/>
              </a:rPr>
              <a:t> à </a:t>
            </a:r>
            <a:r>
              <a:rPr lang="it-IT" sz="2000" dirty="0" err="1">
                <a:latin typeface="Century Gothic" panose="020B0502020202020204" pitchFamily="34" charset="0"/>
              </a:rPr>
              <a:t>notre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plate</a:t>
            </a:r>
            <a:r>
              <a:rPr lang="it-IT" sz="2000" dirty="0">
                <a:latin typeface="Century Gothic" panose="020B0502020202020204" pitchFamily="34" charset="0"/>
              </a:rPr>
              <a:t> forme </a:t>
            </a:r>
            <a:r>
              <a:rPr lang="it-IT" sz="2000" dirty="0" err="1">
                <a:latin typeface="Century Gothic" panose="020B0502020202020204" pitchFamily="34" charset="0"/>
              </a:rPr>
              <a:t>avec</a:t>
            </a:r>
            <a:r>
              <a:rPr lang="it-IT" sz="2000" dirty="0">
                <a:latin typeface="Century Gothic" panose="020B0502020202020204" pitchFamily="34" charset="0"/>
              </a:rPr>
              <a:t> la </a:t>
            </a:r>
            <a:r>
              <a:rPr lang="it-IT" sz="2000" dirty="0" err="1">
                <a:latin typeface="Century Gothic" panose="020B0502020202020204" pitchFamily="34" charset="0"/>
              </a:rPr>
              <a:t>vision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réelle</a:t>
            </a:r>
            <a:r>
              <a:rPr lang="it-IT" sz="2000" dirty="0">
                <a:latin typeface="Century Gothic" panose="020B0502020202020204" pitchFamily="34" charset="0"/>
              </a:rPr>
              <a:t> de la </a:t>
            </a:r>
            <a:r>
              <a:rPr lang="it-IT" sz="2000" dirty="0" err="1">
                <a:latin typeface="Century Gothic" panose="020B0502020202020204" pitchFamily="34" charset="0"/>
              </a:rPr>
              <a:t>disponibilitée</a:t>
            </a:r>
            <a:r>
              <a:rPr lang="it-IT" sz="2000" dirty="0">
                <a:latin typeface="Century Gothic" panose="020B0502020202020204" pitchFamily="34" charset="0"/>
              </a:rPr>
              <a:t> de </a:t>
            </a:r>
            <a:r>
              <a:rPr lang="it-IT" sz="2000" dirty="0" err="1">
                <a:latin typeface="Century Gothic" panose="020B0502020202020204" pitchFamily="34" charset="0"/>
              </a:rPr>
              <a:t>magasin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dans</a:t>
            </a:r>
            <a:r>
              <a:rPr lang="it-IT" sz="2000" dirty="0">
                <a:latin typeface="Century Gothic" panose="020B0502020202020204" pitchFamily="34" charset="0"/>
              </a:rPr>
              <a:t> la compagnie</a:t>
            </a:r>
          </a:p>
          <a:p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770710" y="5928496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Nouveau code articles avec passages de codes sur la </a:t>
            </a:r>
            <a:r>
              <a:rPr lang="fr-FR" sz="2000" dirty="0" err="1">
                <a:latin typeface="Century Gothic" panose="020B0502020202020204" pitchFamily="34" charset="0"/>
              </a:rPr>
              <a:t>géstion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modele</a:t>
            </a:r>
            <a:r>
              <a:rPr lang="fr-FR" sz="2000" dirty="0">
                <a:latin typeface="Century Gothic" panose="020B0502020202020204" pitchFamily="34" charset="0"/>
              </a:rPr>
              <a:t>/taille/ couleur</a:t>
            </a:r>
          </a:p>
        </p:txBody>
      </p:sp>
      <p:pic>
        <p:nvPicPr>
          <p:cNvPr id="3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51645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444233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524163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284373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604092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684022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344" y="3643032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CasellaDiTesto 27"/>
          <p:cNvSpPr txBox="1"/>
          <p:nvPr/>
        </p:nvSpPr>
        <p:spPr>
          <a:xfrm>
            <a:off x="3770710" y="6894209"/>
            <a:ext cx="10585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400">
                <a:latin typeface="Century Gothic" panose="020B0502020202020204" pitchFamily="34" charset="0"/>
              </a:defRPr>
            </a:lvl1pPr>
          </a:lstStyle>
          <a:p>
            <a:pPr marL="0" indent="0">
              <a:buNone/>
            </a:pPr>
            <a:r>
              <a:rPr lang="fr-FR" sz="2000" dirty="0"/>
              <a:t>I° trimestre 2017programme pour l’analyse du vendu- </a:t>
            </a:r>
            <a:r>
              <a:rPr lang="it-IT" sz="2000" dirty="0" err="1"/>
              <a:t>Qlik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825603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qlik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/>
          <a:srcRect t="16491" r="26624" b="13180"/>
          <a:stretch/>
        </p:blipFill>
        <p:spPr>
          <a:xfrm>
            <a:off x="1967359" y="1403573"/>
            <a:ext cx="11356906" cy="61200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1760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qlik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magine 5"/>
          <p:cNvPicPr/>
          <p:nvPr/>
        </p:nvPicPr>
        <p:blipFill rotWithShape="1">
          <a:blip r:embed="rId4"/>
          <a:srcRect t="15746" r="28033" b="6025"/>
          <a:stretch/>
        </p:blipFill>
        <p:spPr>
          <a:xfrm>
            <a:off x="2255391" y="724592"/>
            <a:ext cx="9793088" cy="65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8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qlik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magine 5"/>
          <p:cNvPicPr/>
          <p:nvPr/>
        </p:nvPicPr>
        <p:blipFill rotWithShape="1">
          <a:blip r:embed="rId4"/>
          <a:srcRect t="11363" r="27800" b="5682"/>
          <a:stretch/>
        </p:blipFill>
        <p:spPr>
          <a:xfrm>
            <a:off x="2111375" y="827509"/>
            <a:ext cx="10081120" cy="65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94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99407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Nouveau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calendrier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commercial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2039367" y="4723884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Alignement</a:t>
            </a:r>
            <a:r>
              <a:rPr lang="it-IT" sz="2000" dirty="0">
                <a:latin typeface="Century Gothic" panose="020B0502020202020204" pitchFamily="34" charset="0"/>
              </a:rPr>
              <a:t> de la </a:t>
            </a:r>
            <a:r>
              <a:rPr lang="it-IT" sz="2000" dirty="0" err="1">
                <a:latin typeface="Century Gothic" panose="020B0502020202020204" pitchFamily="34" charset="0"/>
              </a:rPr>
              <a:t>sortie</a:t>
            </a:r>
            <a:r>
              <a:rPr lang="it-IT" sz="2000" dirty="0">
                <a:latin typeface="Century Gothic" panose="020B0502020202020204" pitchFamily="34" charset="0"/>
              </a:rPr>
              <a:t>  </a:t>
            </a:r>
            <a:r>
              <a:rPr lang="it-IT" sz="2000" dirty="0" err="1">
                <a:latin typeface="Century Gothic" panose="020B0502020202020204" pitchFamily="34" charset="0"/>
              </a:rPr>
              <a:t>aux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standards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du</a:t>
            </a:r>
            <a:r>
              <a:rPr lang="it-IT" sz="2000" dirty="0">
                <a:latin typeface="Century Gothic" panose="020B0502020202020204" pitchFamily="34" charset="0"/>
              </a:rPr>
              <a:t> fashion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2039367" y="6084093"/>
            <a:ext cx="1202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Meilleure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pianification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livraisons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039367" y="6788638"/>
            <a:ext cx="1202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Alignement</a:t>
            </a:r>
            <a:r>
              <a:rPr lang="it-IT" sz="2000" dirty="0">
                <a:latin typeface="Century Gothic" panose="020B0502020202020204" pitchFamily="34" charset="0"/>
              </a:rPr>
              <a:t> de l’</a:t>
            </a:r>
            <a:r>
              <a:rPr lang="it-IT" sz="2000" dirty="0" err="1">
                <a:latin typeface="Century Gothic" panose="020B0502020202020204" pitchFamily="34" charset="0"/>
              </a:rPr>
              <a:t>immission</a:t>
            </a:r>
            <a:r>
              <a:rPr lang="it-IT" sz="2000" dirty="0">
                <a:latin typeface="Century Gothic" panose="020B0502020202020204" pitchFamily="34" charset="0"/>
              </a:rPr>
              <a:t> de la </a:t>
            </a:r>
            <a:r>
              <a:rPr lang="it-IT" sz="2000" dirty="0" err="1">
                <a:latin typeface="Century Gothic" panose="020B0502020202020204" pitchFamily="34" charset="0"/>
              </a:rPr>
              <a:t>merchandise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multimarque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avec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les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monomarques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2039367" y="5364013"/>
            <a:ext cx="9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Calendrier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sorties</a:t>
            </a:r>
            <a:r>
              <a:rPr lang="it-IT" sz="2000" dirty="0">
                <a:latin typeface="Century Gothic" panose="020B0502020202020204" pitchFamily="34" charset="0"/>
              </a:rPr>
              <a:t> en </a:t>
            </a:r>
            <a:r>
              <a:rPr lang="it-IT" sz="2000" dirty="0" err="1">
                <a:latin typeface="Century Gothic" panose="020B0502020202020204" pitchFamily="34" charset="0"/>
              </a:rPr>
              <a:t>ligne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avec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les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necessitées</a:t>
            </a:r>
            <a:r>
              <a:rPr lang="it-IT" sz="2000" dirty="0">
                <a:latin typeface="Century Gothic" panose="020B0502020202020204" pitchFamily="34" charset="0"/>
              </a:rPr>
              <a:t> de </a:t>
            </a:r>
            <a:r>
              <a:rPr lang="it-IT" sz="2000" dirty="0" err="1">
                <a:latin typeface="Century Gothic" panose="020B0502020202020204" pitchFamily="34" charset="0"/>
              </a:rPr>
              <a:t>chaque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pays</a:t>
            </a:r>
            <a:r>
              <a:rPr lang="it-IT" sz="2000" dirty="0">
                <a:latin typeface="Century Gothic" panose="020B0502020202020204" pitchFamily="34" charset="0"/>
              </a:rPr>
              <a:t> et </a:t>
            </a:r>
            <a:r>
              <a:rPr lang="it-IT" sz="2000" dirty="0" err="1">
                <a:latin typeface="Century Gothic" panose="020B0502020202020204" pitchFamily="34" charset="0"/>
              </a:rPr>
              <a:t>channel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9" y="1628061"/>
            <a:ext cx="10833283" cy="2708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sellaDiTesto 2"/>
          <p:cNvSpPr txBox="1"/>
          <p:nvPr/>
        </p:nvSpPr>
        <p:spPr>
          <a:xfrm>
            <a:off x="311175" y="2339677"/>
            <a:ext cx="136297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old</a:t>
            </a:r>
            <a:endParaRPr lang="it-IT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311174" y="3640435"/>
            <a:ext cx="136297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Gothic" panose="020B0502020202020204" pitchFamily="34" charset="0"/>
              </a:rPr>
              <a:t>new</a:t>
            </a:r>
          </a:p>
        </p:txBody>
      </p:sp>
      <p:pic>
        <p:nvPicPr>
          <p:cNvPr id="2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100" y="46899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100" y="537819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100" y="606644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100" y="6754693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39103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72" t="11370" r="171" b="4182"/>
          <a:stretch/>
        </p:blipFill>
        <p:spPr>
          <a:xfrm>
            <a:off x="-96441" y="-10415"/>
            <a:ext cx="13621550" cy="775069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607319" y="2338228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Démenagément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des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offices</a:t>
            </a:r>
            <a:r>
              <a:rPr lang="it-IT" sz="2400" b="1" dirty="0">
                <a:latin typeface="Century Gothic" panose="020B0502020202020204" pitchFamily="34" charset="0"/>
              </a:rPr>
              <a:t> à partir de la fin de </a:t>
            </a:r>
            <a:r>
              <a:rPr lang="it-IT" sz="2400" b="1" dirty="0" err="1">
                <a:latin typeface="Century Gothic" panose="020B0502020202020204" pitchFamily="34" charset="0"/>
              </a:rPr>
              <a:t>Décembre</a:t>
            </a:r>
            <a:r>
              <a:rPr lang="it-IT" sz="2400" b="1" dirty="0">
                <a:latin typeface="Century Gothic" panose="020B0502020202020204" pitchFamily="34" charset="0"/>
              </a:rPr>
              <a:t> 2016</a:t>
            </a:r>
            <a:endParaRPr lang="es-ES" sz="2400" b="1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607319" y="393106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Démenagément</a:t>
            </a:r>
            <a:r>
              <a:rPr lang="it-IT" sz="2400" b="1" dirty="0">
                <a:latin typeface="Century Gothic" panose="020B0502020202020204" pitchFamily="34" charset="0"/>
              </a:rPr>
              <a:t> de la </a:t>
            </a:r>
            <a:r>
              <a:rPr lang="it-IT" sz="2400" b="1" dirty="0" err="1">
                <a:latin typeface="Century Gothic" panose="020B0502020202020204" pitchFamily="34" charset="0"/>
              </a:rPr>
              <a:t>logistique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avant</a:t>
            </a:r>
            <a:r>
              <a:rPr lang="it-IT" sz="2400" b="1" dirty="0">
                <a:latin typeface="Century Gothic" panose="020B0502020202020204" pitchFamily="34" charset="0"/>
              </a:rPr>
              <a:t> l’</a:t>
            </a:r>
            <a:r>
              <a:rPr lang="it-IT" sz="2400" b="1" dirty="0" err="1">
                <a:latin typeface="Century Gothic" panose="020B0502020202020204" pitchFamily="34" charset="0"/>
              </a:rPr>
              <a:t>été</a:t>
            </a:r>
            <a:r>
              <a:rPr lang="it-IT" sz="2400" b="1" dirty="0">
                <a:latin typeface="Century Gothic" panose="020B0502020202020204" pitchFamily="34" charset="0"/>
              </a:rPr>
              <a:t> 2017</a:t>
            </a:r>
            <a:endParaRPr lang="es-ES" sz="2400" b="1" dirty="0">
              <a:latin typeface="Century Gothic" panose="020B0502020202020204" pitchFamily="34" charset="0"/>
            </a:endParaRPr>
          </a:p>
        </p:txBody>
      </p:sp>
      <p:pic>
        <p:nvPicPr>
          <p:cNvPr id="9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399407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Nouvelle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siège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324" y="2290061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324" y="3829123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062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327399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Nouvelle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siège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4"/>
          <a:srcRect r="26173" b="21283"/>
          <a:stretch/>
        </p:blipFill>
        <p:spPr>
          <a:xfrm>
            <a:off x="6166500" y="1424170"/>
            <a:ext cx="7034107" cy="602807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63768" y="2373622"/>
            <a:ext cx="512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Rationalisation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siéges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actuelles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863768" y="4950198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layout </a:t>
            </a:r>
            <a:r>
              <a:rPr lang="it-IT" sz="2000" dirty="0" err="1">
                <a:latin typeface="Century Gothic" panose="020B0502020202020204" pitchFamily="34" charset="0"/>
              </a:rPr>
              <a:t>coherent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avec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les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nouvelles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exigences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63768" y="6143322"/>
            <a:ext cx="542407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2000"/>
              </a:lnSpc>
              <a:spcAft>
                <a:spcPct val="0"/>
              </a:spcAft>
            </a:pPr>
            <a:r>
              <a:rPr lang="it-IT" altLang="it-IT" sz="2000" dirty="0">
                <a:latin typeface="Century Gothic" panose="020B0502020202020204" pitchFamily="34" charset="0"/>
              </a:rPr>
              <a:t>Nouvelle </a:t>
            </a:r>
            <a:r>
              <a:rPr lang="it-IT" altLang="it-IT" sz="2000" dirty="0" err="1">
                <a:latin typeface="Century Gothic" panose="020B0502020202020204" pitchFamily="34" charset="0"/>
              </a:rPr>
              <a:t>siège</a:t>
            </a:r>
            <a:r>
              <a:rPr lang="it-IT" altLang="it-IT" sz="2000" dirty="0">
                <a:latin typeface="Century Gothic" panose="020B0502020202020204" pitchFamily="34" charset="0"/>
              </a:rPr>
              <a:t> en </a:t>
            </a:r>
            <a:r>
              <a:rPr lang="it-IT" altLang="it-IT" sz="2000" dirty="0" err="1">
                <a:latin typeface="Century Gothic" panose="020B0502020202020204" pitchFamily="34" charset="0"/>
              </a:rPr>
              <a:t>ligne</a:t>
            </a:r>
            <a:r>
              <a:rPr lang="it-IT" altLang="it-IT" sz="2000" dirty="0">
                <a:latin typeface="Century Gothic" panose="020B0502020202020204" pitchFamily="34" charset="0"/>
              </a:rPr>
              <a:t> </a:t>
            </a:r>
            <a:r>
              <a:rPr lang="it-IT" altLang="it-IT" sz="2000" dirty="0" err="1">
                <a:latin typeface="Century Gothic" panose="020B0502020202020204" pitchFamily="34" charset="0"/>
              </a:rPr>
              <a:t>avec</a:t>
            </a:r>
            <a:r>
              <a:rPr lang="it-IT" altLang="it-IT" sz="2000" dirty="0">
                <a:latin typeface="Century Gothic" panose="020B0502020202020204" pitchFamily="34" charset="0"/>
              </a:rPr>
              <a:t> </a:t>
            </a:r>
            <a:r>
              <a:rPr lang="it-IT" altLang="it-IT" sz="2000" dirty="0" err="1">
                <a:latin typeface="Century Gothic" panose="020B0502020202020204" pitchFamily="34" charset="0"/>
              </a:rPr>
              <a:t>les</a:t>
            </a:r>
            <a:r>
              <a:rPr lang="it-IT" altLang="it-IT" sz="2000" dirty="0">
                <a:latin typeface="Century Gothic" panose="020B0502020202020204" pitchFamily="34" charset="0"/>
              </a:rPr>
              <a:t> </a:t>
            </a:r>
            <a:r>
              <a:rPr lang="it-IT" altLang="it-IT" sz="2000" dirty="0" err="1">
                <a:latin typeface="Century Gothic" panose="020B0502020202020204" pitchFamily="34" charset="0"/>
              </a:rPr>
              <a:t>valeurs</a:t>
            </a:r>
            <a:r>
              <a:rPr lang="it-IT" altLang="it-IT" sz="2000" dirty="0">
                <a:latin typeface="Century Gothic" panose="020B0502020202020204" pitchFamily="34" charset="0"/>
              </a:rPr>
              <a:t> </a:t>
            </a:r>
            <a:r>
              <a:rPr lang="it-IT" altLang="it-IT" sz="2000" dirty="0" err="1">
                <a:latin typeface="Century Gothic" panose="020B0502020202020204" pitchFamily="34" charset="0"/>
              </a:rPr>
              <a:t>du</a:t>
            </a:r>
            <a:r>
              <a:rPr lang="it-IT" altLang="it-IT" sz="2000" dirty="0">
                <a:latin typeface="Century Gothic" panose="020B0502020202020204" pitchFamily="34" charset="0"/>
              </a:rPr>
              <a:t> brand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63768" y="3705283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Nouvelle </a:t>
            </a:r>
            <a:r>
              <a:rPr lang="it-IT" sz="2000" dirty="0" err="1">
                <a:latin typeface="Century Gothic" panose="020B0502020202020204" pitchFamily="34" charset="0"/>
              </a:rPr>
              <a:t>capacitée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offices</a:t>
            </a:r>
            <a:r>
              <a:rPr lang="it-IT" sz="2000" dirty="0">
                <a:latin typeface="Century Gothic" panose="020B0502020202020204" pitchFamily="34" charset="0"/>
              </a:rPr>
              <a:t> et </a:t>
            </a:r>
            <a:r>
              <a:rPr lang="it-IT" sz="2000" dirty="0" err="1">
                <a:latin typeface="Century Gothic" panose="020B0502020202020204" pitchFamily="34" charset="0"/>
              </a:rPr>
              <a:t>logistique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pic>
        <p:nvPicPr>
          <p:cNvPr id="1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159" y="233967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159" y="367133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159" y="49162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159" y="6109377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4886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46715" y="-27755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407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du projet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416807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Nouveau système du budget pour la boutique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19282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cluster commandes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96653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général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44850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Plan marketing intégré SS 2017 et FW 2017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558474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collection </a:t>
            </a:r>
            <a:r>
              <a:rPr lang="fr-FR" sz="2400" dirty="0" err="1">
                <a:latin typeface="Century Gothic" panose="020B0502020202020204" pitchFamily="34" charset="0"/>
              </a:rPr>
              <a:t>Fall</a:t>
            </a:r>
            <a:r>
              <a:rPr lang="fr-FR" sz="2400" dirty="0">
                <a:latin typeface="Century Gothic" panose="020B0502020202020204" pitchFamily="34" charset="0"/>
              </a:rPr>
              <a:t> 2017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3738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Objectives du semestre</a:t>
            </a: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1549974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1896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96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74168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58157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37066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10" y="2011136"/>
            <a:ext cx="1163327" cy="11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18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27399" y="48984"/>
            <a:ext cx="1015312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fr-FR" dirty="0">
                <a:solidFill>
                  <a:schemeClr val="bg1"/>
                </a:solidFill>
                <a:latin typeface="Century Gothic" panose="020B0502020202020204" pitchFamily="34" charset="0"/>
              </a:rPr>
              <a:t>Nouveau système du budget pour la boutique</a:t>
            </a:r>
          </a:p>
        </p:txBody>
      </p:sp>
      <p:sp>
        <p:nvSpPr>
          <p:cNvPr id="65" name="CasellaDiTesto 64"/>
          <p:cNvSpPr txBox="1"/>
          <p:nvPr/>
        </p:nvSpPr>
        <p:spPr>
          <a:xfrm>
            <a:off x="3816423" y="3307719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fr-FR" sz="2000" dirty="0"/>
              <a:t>Effectuer une mappe du réseau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3816423" y="3851845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fr-FR" sz="2000" dirty="0"/>
              <a:t>Division des boutiques </a:t>
            </a:r>
            <a:r>
              <a:rPr lang="fr-FR" sz="2000" dirty="0" err="1"/>
              <a:t>juasq’à</a:t>
            </a:r>
            <a:r>
              <a:rPr lang="fr-FR" sz="2000" dirty="0"/>
              <a:t> 30 </a:t>
            </a:r>
            <a:r>
              <a:rPr lang="fr-FR" sz="2000" dirty="0" err="1"/>
              <a:t>mq</a:t>
            </a:r>
            <a:r>
              <a:rPr lang="fr-FR" sz="2000" dirty="0"/>
              <a:t> / entre 30 </a:t>
            </a:r>
            <a:r>
              <a:rPr lang="fr-FR" sz="2000" dirty="0" err="1"/>
              <a:t>mq</a:t>
            </a:r>
            <a:r>
              <a:rPr lang="fr-FR" sz="2000" dirty="0"/>
              <a:t> et 60 </a:t>
            </a:r>
            <a:r>
              <a:rPr lang="fr-FR" sz="2000" dirty="0" err="1"/>
              <a:t>mq</a:t>
            </a:r>
            <a:r>
              <a:rPr lang="fr-FR" sz="2000" dirty="0"/>
              <a:t> / plus de 60 </a:t>
            </a:r>
            <a:r>
              <a:rPr lang="fr-FR" sz="2000" dirty="0" err="1"/>
              <a:t>mq</a:t>
            </a:r>
            <a:endParaRPr lang="fr-FR" sz="2000" dirty="0"/>
          </a:p>
        </p:txBody>
      </p:sp>
      <p:sp>
        <p:nvSpPr>
          <p:cNvPr id="68" name="CasellaDiTesto 67"/>
          <p:cNvSpPr txBox="1"/>
          <p:nvPr/>
        </p:nvSpPr>
        <p:spPr>
          <a:xfrm>
            <a:off x="3816423" y="5698119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lignes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guides</a:t>
            </a:r>
            <a:r>
              <a:rPr lang="it-IT" sz="2000" dirty="0">
                <a:latin typeface="Century Gothic" panose="020B0502020202020204" pitchFamily="34" charset="0"/>
              </a:rPr>
              <a:t> pour l’</a:t>
            </a:r>
            <a:r>
              <a:rPr lang="it-IT" sz="2000" dirty="0" err="1">
                <a:latin typeface="Century Gothic" panose="020B0502020202020204" pitchFamily="34" charset="0"/>
              </a:rPr>
              <a:t>achat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sur</a:t>
            </a:r>
            <a:r>
              <a:rPr lang="it-IT" sz="2000" dirty="0">
                <a:latin typeface="Century Gothic" panose="020B0502020202020204" pitchFamily="34" charset="0"/>
              </a:rPr>
              <a:t> la base de l’</a:t>
            </a:r>
            <a:r>
              <a:rPr lang="it-IT" sz="2000" dirty="0" err="1">
                <a:latin typeface="Century Gothic" panose="020B0502020202020204" pitchFamily="34" charset="0"/>
              </a:rPr>
              <a:t>historique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69" name="CasellaDiTesto 68"/>
          <p:cNvSpPr txBox="1"/>
          <p:nvPr/>
        </p:nvSpPr>
        <p:spPr>
          <a:xfrm>
            <a:off x="3816423" y="4499917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Centre commerciale/ route / saisonnier</a:t>
            </a:r>
          </a:p>
        </p:txBody>
      </p:sp>
      <p:sp>
        <p:nvSpPr>
          <p:cNvPr id="70" name="CasellaDiTesto 69"/>
          <p:cNvSpPr txBox="1"/>
          <p:nvPr/>
        </p:nvSpPr>
        <p:spPr>
          <a:xfrm>
            <a:off x="3816423" y="5075981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% de </a:t>
            </a:r>
            <a:r>
              <a:rPr lang="fr-FR" sz="2000" dirty="0">
                <a:latin typeface="Century Gothic" panose="020B0502020202020204" pitchFamily="34" charset="0"/>
              </a:rPr>
              <a:t>vendu</a:t>
            </a:r>
            <a:r>
              <a:rPr lang="it-IT" sz="2000" dirty="0">
                <a:latin typeface="Century Gothic" panose="020B0502020202020204" pitchFamily="34" charset="0"/>
              </a:rPr>
              <a:t> pour </a:t>
            </a:r>
            <a:r>
              <a:rPr lang="it-IT" sz="2000" dirty="0" err="1">
                <a:latin typeface="Century Gothic" panose="020B0502020202020204" pitchFamily="34" charset="0"/>
              </a:rPr>
              <a:t>chaque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fameille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fr-FR" sz="2000" dirty="0">
                <a:latin typeface="Century Gothic" panose="020B0502020202020204" pitchFamily="34" charset="0"/>
              </a:rPr>
              <a:t>/</a:t>
            </a:r>
            <a:r>
              <a:rPr lang="fr-FR" sz="2000" dirty="0" err="1">
                <a:latin typeface="Century Gothic" panose="020B0502020202020204" pitchFamily="34" charset="0"/>
              </a:rPr>
              <a:t>continuatif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/mode</a:t>
            </a:r>
          </a:p>
        </p:txBody>
      </p:sp>
      <p:sp>
        <p:nvSpPr>
          <p:cNvPr id="71" name="CasellaDiTesto 70"/>
          <p:cNvSpPr txBox="1"/>
          <p:nvPr/>
        </p:nvSpPr>
        <p:spPr>
          <a:xfrm>
            <a:off x="3816423" y="6984245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Partage du travail fait pour les boutiques </a:t>
            </a:r>
            <a:r>
              <a:rPr lang="fr-FR" sz="2000" dirty="0" err="1">
                <a:latin typeface="Century Gothic" panose="020B0502020202020204" pitchFamily="34" charset="0"/>
              </a:rPr>
              <a:t>directionelles</a:t>
            </a:r>
            <a:r>
              <a:rPr lang="fr-FR" sz="2000" dirty="0">
                <a:latin typeface="Century Gothic" panose="020B0502020202020204" pitchFamily="34" charset="0"/>
              </a:rPr>
              <a:t> /</a:t>
            </a:r>
            <a:r>
              <a:rPr lang="fr-FR" sz="2000" dirty="0" err="1">
                <a:latin typeface="Century Gothic" panose="020B0502020202020204" pitchFamily="34" charset="0"/>
              </a:rPr>
              <a:t>partnership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72" name="CasellaDiTesto 71"/>
          <p:cNvSpPr txBox="1"/>
          <p:nvPr/>
        </p:nvSpPr>
        <p:spPr>
          <a:xfrm>
            <a:off x="1607319" y="1835621"/>
            <a:ext cx="11676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fr-FR" dirty="0"/>
              <a:t>Nécessité de structurer la phase d’achat pour améliorer les ventes et réduire les invendus</a:t>
            </a:r>
          </a:p>
        </p:txBody>
      </p:sp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27578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85596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50403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084996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65204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984245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CasellaDiTesto 25"/>
          <p:cNvSpPr txBox="1"/>
          <p:nvPr/>
        </p:nvSpPr>
        <p:spPr>
          <a:xfrm>
            <a:off x="3816423" y="6300117"/>
            <a:ext cx="1154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Reclassification  des articles </a:t>
            </a:r>
            <a:r>
              <a:rPr lang="fr-FR" sz="2000" dirty="0" err="1">
                <a:latin typeface="Century Gothic" panose="020B0502020202020204" pitchFamily="34" charset="0"/>
              </a:rPr>
              <a:t>continuatives</a:t>
            </a:r>
            <a:r>
              <a:rPr lang="fr-FR" sz="2000" dirty="0">
                <a:latin typeface="Century Gothic" panose="020B0502020202020204" pitchFamily="34" charset="0"/>
              </a:rPr>
              <a:t> à partir du 2017</a:t>
            </a:r>
          </a:p>
        </p:txBody>
      </p:sp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4590" y="6266172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6366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99407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clusterisation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: 1° step</a:t>
            </a:r>
          </a:p>
        </p:txBody>
      </p:sp>
      <p:sp>
        <p:nvSpPr>
          <p:cNvPr id="72" name="CasellaDiTesto 71"/>
          <p:cNvSpPr txBox="1"/>
          <p:nvPr/>
        </p:nvSpPr>
        <p:spPr>
          <a:xfrm>
            <a:off x="7655991" y="158998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petit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7655991" y="248202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</a:t>
            </a:r>
            <a:r>
              <a:rPr lang="it-IT" sz="2400" b="1" dirty="0" err="1"/>
              <a:t>moyen</a:t>
            </a:r>
            <a:endParaRPr lang="it-IT" sz="2400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7655991" y="339018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</a:t>
            </a:r>
            <a:r>
              <a:rPr lang="it-IT" sz="2400" b="1" dirty="0" err="1"/>
              <a:t>grand</a:t>
            </a:r>
            <a:endParaRPr lang="it-IT" sz="2400" b="1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7655991" y="483034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petit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7655991" y="572238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</a:t>
            </a:r>
            <a:r>
              <a:rPr lang="it-IT" sz="2400" b="1" dirty="0" err="1"/>
              <a:t>moyen</a:t>
            </a:r>
            <a:endParaRPr lang="it-IT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655991" y="6630540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/>
              <a:t>cluster </a:t>
            </a:r>
            <a:r>
              <a:rPr lang="it-IT" sz="2400" b="1" dirty="0" err="1"/>
              <a:t>grand</a:t>
            </a:r>
            <a:endParaRPr lang="it-IT" sz="2400" b="1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39368" y="2512292"/>
            <a:ext cx="2880000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>
                <a:solidFill>
                  <a:schemeClr val="bg1"/>
                </a:solidFill>
              </a:rPr>
              <a:t>Boutique </a:t>
            </a:r>
            <a:r>
              <a:rPr lang="it-IT" sz="2400" b="1" dirty="0" err="1">
                <a:solidFill>
                  <a:schemeClr val="bg1"/>
                </a:solidFill>
              </a:rPr>
              <a:t>route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2339368" y="5553179"/>
            <a:ext cx="2880000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b="1" dirty="0">
                <a:solidFill>
                  <a:schemeClr val="bg1"/>
                </a:solidFill>
              </a:rPr>
              <a:t>Boutique centre commercial</a:t>
            </a:r>
          </a:p>
        </p:txBody>
      </p:sp>
      <p:sp>
        <p:nvSpPr>
          <p:cNvPr id="3" name="Parentesi graffa aperta 2"/>
          <p:cNvSpPr/>
          <p:nvPr/>
        </p:nvSpPr>
        <p:spPr>
          <a:xfrm>
            <a:off x="6647879" y="1490389"/>
            <a:ext cx="720080" cy="2505472"/>
          </a:xfrm>
          <a:prstGeom prst="leftBrac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Parentesi graffa aperta 21"/>
          <p:cNvSpPr/>
          <p:nvPr/>
        </p:nvSpPr>
        <p:spPr>
          <a:xfrm>
            <a:off x="6647879" y="4715941"/>
            <a:ext cx="720080" cy="2505472"/>
          </a:xfrm>
          <a:prstGeom prst="leftBrac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8759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46715" y="-27755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407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du projet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416807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Nouveau système du budget pour la boutique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19282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cluster commandes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96653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général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44850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Plan marketing intégré SS 2017 et FW 2017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558474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collection </a:t>
            </a:r>
            <a:r>
              <a:rPr lang="fr-FR" sz="2400" dirty="0" err="1">
                <a:latin typeface="Century Gothic" panose="020B0502020202020204" pitchFamily="34" charset="0"/>
              </a:rPr>
              <a:t>Fall</a:t>
            </a:r>
            <a:r>
              <a:rPr lang="fr-FR" sz="2400" dirty="0">
                <a:latin typeface="Century Gothic" panose="020B0502020202020204" pitchFamily="34" charset="0"/>
              </a:rPr>
              <a:t> 2017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3738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Objectives du semestre</a:t>
            </a:r>
          </a:p>
        </p:txBody>
      </p:sp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163762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4136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1896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96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74168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58157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370660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7914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28128" y="41898"/>
            <a:ext cx="7967578" cy="71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clusterisation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: 2° step</a:t>
            </a:r>
          </a:p>
        </p:txBody>
      </p:sp>
      <p:sp>
        <p:nvSpPr>
          <p:cNvPr id="72" name="CasellaDiTesto 71"/>
          <p:cNvSpPr txBox="1"/>
          <p:nvPr/>
        </p:nvSpPr>
        <p:spPr>
          <a:xfrm>
            <a:off x="3911575" y="366665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fr-FR" sz="2000" dirty="0"/>
              <a:t>Subdivision réseau sur base géographique homogène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911575" y="4477307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dirty="0" err="1"/>
              <a:t>Villes</a:t>
            </a:r>
            <a:r>
              <a:rPr lang="it-IT" sz="2000" dirty="0"/>
              <a:t> </a:t>
            </a:r>
            <a:r>
              <a:rPr lang="it-IT" sz="2000" dirty="0" err="1"/>
              <a:t>prioritaires</a:t>
            </a:r>
            <a:r>
              <a:rPr lang="it-IT" sz="2000" dirty="0"/>
              <a:t> et </a:t>
            </a:r>
            <a:r>
              <a:rPr lang="it-IT" sz="2000" dirty="0" err="1"/>
              <a:t>villes</a:t>
            </a:r>
            <a:r>
              <a:rPr lang="it-IT" sz="2000" dirty="0"/>
              <a:t> standard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3911575" y="530507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dirty="0"/>
              <a:t>Centres </a:t>
            </a:r>
            <a:r>
              <a:rPr lang="it-IT" sz="2000" dirty="0" err="1"/>
              <a:t>commerciales</a:t>
            </a:r>
            <a:r>
              <a:rPr lang="it-IT" sz="2000" dirty="0"/>
              <a:t> premium e standard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911575" y="609800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dirty="0" err="1"/>
              <a:t>facturé</a:t>
            </a:r>
            <a:endParaRPr lang="it-IT" sz="2000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1608048" y="1962794"/>
            <a:ext cx="115205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fr-FR" dirty="0"/>
              <a:t>Dans la phase 2 on va on va finaliser les clusters boutiques en considérant ces points ci:</a:t>
            </a:r>
          </a:p>
        </p:txBody>
      </p:sp>
      <p:pic>
        <p:nvPicPr>
          <p:cNvPr id="1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9487" y="606405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9487" y="3632706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9487" y="444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9487" y="5271126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73411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861565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Riclassification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des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ventes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fw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2016</a:t>
            </a:r>
          </a:p>
        </p:txBody>
      </p:sp>
      <p:sp>
        <p:nvSpPr>
          <p:cNvPr id="72" name="CasellaDiTesto 71"/>
          <p:cNvSpPr txBox="1"/>
          <p:nvPr/>
        </p:nvSpPr>
        <p:spPr>
          <a:xfrm>
            <a:off x="1711979" y="2492002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400" dirty="0" err="1"/>
              <a:t>Identificatif</a:t>
            </a:r>
            <a:r>
              <a:rPr lang="it-IT" sz="2400" dirty="0"/>
              <a:t> </a:t>
            </a:r>
            <a:r>
              <a:rPr lang="it-IT" sz="2400" dirty="0" err="1"/>
              <a:t>articles</a:t>
            </a:r>
            <a:r>
              <a:rPr lang="it-IT" sz="2400" dirty="0"/>
              <a:t> </a:t>
            </a:r>
            <a:r>
              <a:rPr lang="it-IT" sz="2400" dirty="0" err="1"/>
              <a:t>continuatives</a:t>
            </a:r>
            <a:r>
              <a:rPr lang="it-IT" sz="2400" dirty="0"/>
              <a:t> </a:t>
            </a:r>
            <a:r>
              <a:rPr lang="it-IT" sz="2400" dirty="0" err="1"/>
              <a:t>fw</a:t>
            </a:r>
            <a:r>
              <a:rPr lang="it-IT" sz="2400" dirty="0"/>
              <a:t> 2017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711979" y="3729839"/>
            <a:ext cx="11017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2400" dirty="0"/>
              <a:t>Reclassification du vendu FW’16 selon les nouveaux codes  </a:t>
            </a:r>
            <a:r>
              <a:rPr lang="fr-FR" sz="2400" dirty="0" err="1"/>
              <a:t>continuatives</a:t>
            </a:r>
            <a:r>
              <a:rPr lang="fr-FR" sz="2400" dirty="0"/>
              <a:t> en déterminant par conséquence la propose de budget pour l’achat FW’17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711979" y="5508029"/>
            <a:ext cx="11017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FF0000"/>
                </a:solidFill>
              </a:rPr>
              <a:t>NB. en </a:t>
            </a:r>
            <a:r>
              <a:rPr lang="fr-FR" sz="2400" dirty="0" err="1">
                <a:solidFill>
                  <a:srgbClr val="FF0000"/>
                </a:solidFill>
              </a:rPr>
              <a:t>xstore</a:t>
            </a:r>
            <a:r>
              <a:rPr lang="fr-FR" sz="2400" dirty="0">
                <a:solidFill>
                  <a:srgbClr val="FF0000"/>
                </a:solidFill>
              </a:rPr>
              <a:t> l’historique </a:t>
            </a:r>
            <a:r>
              <a:rPr lang="fr-FR" sz="2400" dirty="0" err="1">
                <a:solidFill>
                  <a:srgbClr val="FF0000"/>
                </a:solidFill>
              </a:rPr>
              <a:t>fw</a:t>
            </a:r>
            <a:r>
              <a:rPr lang="fr-FR" sz="2400" dirty="0">
                <a:solidFill>
                  <a:srgbClr val="FF0000"/>
                </a:solidFill>
              </a:rPr>
              <a:t> 2016 pourrait être différente parce que la reclassification a été faite extra système</a:t>
            </a:r>
          </a:p>
        </p:txBody>
      </p:sp>
      <p:pic>
        <p:nvPicPr>
          <p:cNvPr id="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980" y="2398835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517" y="3968071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980" y="5652116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39190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criteri di utilizzo</a:t>
            </a:r>
          </a:p>
        </p:txBody>
      </p:sp>
      <p:sp>
        <p:nvSpPr>
          <p:cNvPr id="72" name="CasellaDiTesto 71"/>
          <p:cNvSpPr txBox="1"/>
          <p:nvPr/>
        </p:nvSpPr>
        <p:spPr>
          <a:xfrm>
            <a:off x="2399407" y="3707829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fr-FR" sz="2000" b="1" dirty="0"/>
              <a:t>Boutique existent l’année précédente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399407" y="5770418"/>
            <a:ext cx="7776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2000" b="1" dirty="0"/>
              <a:t>Boutique </a:t>
            </a:r>
            <a:r>
              <a:rPr lang="it-IT" sz="2000" b="1" dirty="0" err="1"/>
              <a:t>pas</a:t>
            </a:r>
            <a:r>
              <a:rPr lang="it-IT" sz="2000" b="1" dirty="0"/>
              <a:t> </a:t>
            </a:r>
            <a:r>
              <a:rPr lang="it-IT" sz="2000" b="1" dirty="0" err="1"/>
              <a:t>existante</a:t>
            </a:r>
            <a:r>
              <a:rPr lang="it-IT" sz="2000" b="1" dirty="0"/>
              <a:t> </a:t>
            </a:r>
            <a:r>
              <a:rPr lang="fr-FR" sz="2000" b="1" dirty="0"/>
              <a:t>l’année précédente  </a:t>
            </a:r>
            <a:r>
              <a:rPr lang="it-IT" sz="2000" b="1" dirty="0" err="1"/>
              <a:t>fw</a:t>
            </a:r>
            <a:r>
              <a:rPr lang="it-IT" sz="2000" b="1" dirty="0"/>
              <a:t>  2016 </a:t>
            </a:r>
            <a:r>
              <a:rPr lang="it-IT" sz="2000" b="1" dirty="0" err="1"/>
              <a:t>ou</a:t>
            </a:r>
            <a:r>
              <a:rPr lang="it-IT" sz="2000" b="1" dirty="0"/>
              <a:t> en ouverture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399407" y="4327384"/>
            <a:ext cx="2583904" cy="923330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it-IT" sz="1800" dirty="0" err="1"/>
              <a:t>Analyse</a:t>
            </a:r>
            <a:r>
              <a:rPr lang="it-IT" sz="1800" dirty="0"/>
              <a:t> pour merceologie/</a:t>
            </a:r>
            <a:r>
              <a:rPr lang="it-IT" sz="1800" dirty="0" err="1"/>
              <a:t>article</a:t>
            </a:r>
            <a:r>
              <a:rPr lang="it-IT" sz="1800" dirty="0"/>
              <a:t> f/w 2016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7085068" y="4327384"/>
            <a:ext cx="2583904" cy="923330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it-IT" sz="1800" dirty="0" err="1"/>
              <a:t>Costruction</a:t>
            </a:r>
            <a:r>
              <a:rPr lang="it-IT" sz="1800" dirty="0"/>
              <a:t> budget per </a:t>
            </a:r>
            <a:r>
              <a:rPr lang="it-IT" sz="1800" dirty="0" err="1"/>
              <a:t>collection</a:t>
            </a:r>
            <a:r>
              <a:rPr lang="it-IT" sz="1800" dirty="0"/>
              <a:t>         f/w 2017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6047683" y="6406965"/>
            <a:ext cx="2233869" cy="954107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endParaRPr lang="fr-FR" sz="1400" dirty="0"/>
          </a:p>
          <a:p>
            <a:pPr algn="ctr"/>
            <a:r>
              <a:rPr lang="fr-FR" sz="1400" dirty="0"/>
              <a:t>Analyse du cluster de référence</a:t>
            </a:r>
          </a:p>
          <a:p>
            <a:pPr algn="ctr"/>
            <a:endParaRPr lang="it-IT" sz="1400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9903493" y="6406965"/>
            <a:ext cx="1863824" cy="954107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endParaRPr lang="it-IT" sz="1400" dirty="0"/>
          </a:p>
          <a:p>
            <a:pPr algn="ctr"/>
            <a:r>
              <a:rPr lang="fr-FR" sz="1400" dirty="0"/>
              <a:t>Construction de budget de référence f/w 2017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2399407" y="6406965"/>
            <a:ext cx="1863824" cy="954107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endParaRPr lang="it-IT" sz="1400" dirty="0"/>
          </a:p>
          <a:p>
            <a:pPr algn="ctr"/>
            <a:r>
              <a:rPr lang="fr-FR" sz="1400" dirty="0"/>
              <a:t>Pour toutes les </a:t>
            </a:r>
            <a:r>
              <a:rPr lang="fr-FR" sz="1400" dirty="0" err="1"/>
              <a:t>merceologies</a:t>
            </a:r>
            <a:endParaRPr lang="fr-FR" sz="1400" dirty="0"/>
          </a:p>
          <a:p>
            <a:pPr algn="ctr"/>
            <a:endParaRPr lang="it-IT" sz="1400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2399407" y="1444998"/>
            <a:ext cx="6859798" cy="1015663"/>
          </a:xfrm>
          <a:prstGeom prst="rect">
            <a:avLst/>
          </a:prstGeom>
          <a:noFill/>
          <a:ln w="15875" cmpd="dbl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endParaRPr lang="fr-FR" sz="2000" b="1" dirty="0"/>
          </a:p>
          <a:p>
            <a:r>
              <a:rPr lang="fr-FR" sz="2000" b="1" dirty="0" err="1"/>
              <a:t>bdg</a:t>
            </a:r>
            <a:r>
              <a:rPr lang="fr-FR" sz="2000" b="1" dirty="0"/>
              <a:t> </a:t>
            </a:r>
            <a:r>
              <a:rPr lang="fr-FR" sz="2000" b="1" dirty="0" err="1"/>
              <a:t>fw</a:t>
            </a:r>
            <a:r>
              <a:rPr lang="fr-FR" sz="2000" b="1" dirty="0"/>
              <a:t> ‘17 sur la base du vendu, pas de l’acheté</a:t>
            </a:r>
          </a:p>
          <a:p>
            <a:endParaRPr lang="it-IT" sz="2000" b="1" dirty="0"/>
          </a:p>
        </p:txBody>
      </p:sp>
      <p:pic>
        <p:nvPicPr>
          <p:cNvPr id="1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2366436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criteri di utilizzo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504759" y="4512049"/>
            <a:ext cx="1500199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retail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504759" y="6576241"/>
            <a:ext cx="1500199" cy="6155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it-IT" sz="1600" b="1" dirty="0" err="1">
                <a:solidFill>
                  <a:schemeClr val="bg1"/>
                </a:solidFill>
              </a:rPr>
              <a:t>retail</a:t>
            </a:r>
            <a:r>
              <a:rPr lang="it-IT" sz="1600" b="1" dirty="0">
                <a:solidFill>
                  <a:schemeClr val="bg1"/>
                </a:solidFill>
              </a:rPr>
              <a:t>/</a:t>
            </a:r>
          </a:p>
          <a:p>
            <a:r>
              <a:rPr lang="it-IT" sz="1800" b="1" dirty="0">
                <a:solidFill>
                  <a:schemeClr val="bg1"/>
                </a:solidFill>
              </a:rPr>
              <a:t>franchising</a:t>
            </a:r>
          </a:p>
        </p:txBody>
      </p:sp>
      <p:sp>
        <p:nvSpPr>
          <p:cNvPr id="28" name="Freccia a destra 27"/>
          <p:cNvSpPr/>
          <p:nvPr/>
        </p:nvSpPr>
        <p:spPr>
          <a:xfrm>
            <a:off x="8719034" y="6660049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Freccia a destra 30"/>
          <p:cNvSpPr/>
          <p:nvPr/>
        </p:nvSpPr>
        <p:spPr>
          <a:xfrm rot="5400000">
            <a:off x="2759469" y="2915719"/>
            <a:ext cx="820268" cy="38826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Freccia a destra 31"/>
          <p:cNvSpPr/>
          <p:nvPr/>
        </p:nvSpPr>
        <p:spPr>
          <a:xfrm>
            <a:off x="4911999" y="6655831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Freccia a destra 34"/>
          <p:cNvSpPr/>
          <p:nvPr/>
        </p:nvSpPr>
        <p:spPr>
          <a:xfrm>
            <a:off x="5684879" y="4512049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69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9551754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Nouveau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simulateur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budget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068" y="1691605"/>
            <a:ext cx="10728000" cy="54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66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4"/>
          <a:srcRect t="3687"/>
          <a:stretch/>
        </p:blipFill>
        <p:spPr>
          <a:xfrm>
            <a:off x="2358576" y="1691605"/>
            <a:ext cx="10742566" cy="564330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52709" y="-10414"/>
            <a:ext cx="9551754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Nouveau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simulateur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budget</a:t>
            </a:r>
          </a:p>
        </p:txBody>
      </p:sp>
    </p:spTree>
    <p:extLst>
      <p:ext uri="{BB962C8B-B14F-4D97-AF65-F5344CB8AC3E}">
        <p14:creationId xmlns:p14="http://schemas.microsoft.com/office/powerpoint/2010/main" val="516416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2399407" y="35421"/>
            <a:ext cx="796757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réseau franchising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3299507" y="935781"/>
            <a:ext cx="2310624" cy="2304000"/>
            <a:chOff x="3299507" y="1065865"/>
            <a:chExt cx="2310624" cy="2304000"/>
          </a:xfrm>
        </p:grpSpPr>
        <p:sp>
          <p:nvSpPr>
            <p:cNvPr id="4" name="Ovale 3"/>
            <p:cNvSpPr/>
            <p:nvPr/>
          </p:nvSpPr>
          <p:spPr>
            <a:xfrm>
              <a:off x="3299507" y="1065865"/>
              <a:ext cx="2304256" cy="2304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asellaDiTesto 5"/>
            <p:cNvSpPr txBox="1"/>
            <p:nvPr/>
          </p:nvSpPr>
          <p:spPr>
            <a:xfrm>
              <a:off x="3299507" y="1963194"/>
              <a:ext cx="23106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latin typeface="Century Gothic" panose="020B0502020202020204" pitchFamily="34" charset="0"/>
                </a:defRPr>
              </a:lvl1pPr>
            </a:lstStyle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compagnie</a:t>
              </a:r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8353456" y="935781"/>
            <a:ext cx="2965541" cy="2340000"/>
            <a:chOff x="8134513" y="1065865"/>
            <a:chExt cx="2965541" cy="2340000"/>
          </a:xfrm>
        </p:grpSpPr>
        <p:sp>
          <p:nvSpPr>
            <p:cNvPr id="16" name="Ovale 15"/>
            <p:cNvSpPr/>
            <p:nvPr/>
          </p:nvSpPr>
          <p:spPr>
            <a:xfrm>
              <a:off x="8447283" y="1065865"/>
              <a:ext cx="2340000" cy="234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8134513" y="1758812"/>
              <a:ext cx="2965541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latin typeface="Century Gothic" panose="020B0502020202020204" pitchFamily="34" charset="0"/>
                </a:defRPr>
              </a:lvl1pPr>
            </a:lstStyle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agent/</a:t>
              </a:r>
            </a:p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sp>
        <p:nvSpPr>
          <p:cNvPr id="20" name="Freccia a destra 19"/>
          <p:cNvSpPr/>
          <p:nvPr/>
        </p:nvSpPr>
        <p:spPr>
          <a:xfrm rot="5400000">
            <a:off x="3998664" y="3583111"/>
            <a:ext cx="905942" cy="57931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Freccia a destra 22"/>
          <p:cNvSpPr/>
          <p:nvPr/>
        </p:nvSpPr>
        <p:spPr>
          <a:xfrm rot="5400000">
            <a:off x="9383255" y="3583111"/>
            <a:ext cx="905942" cy="57931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Gruppo 12"/>
          <p:cNvGrpSpPr/>
          <p:nvPr/>
        </p:nvGrpSpPr>
        <p:grpSpPr>
          <a:xfrm>
            <a:off x="8261453" y="4411882"/>
            <a:ext cx="3149547" cy="3040363"/>
            <a:chOff x="10722045" y="3212184"/>
            <a:chExt cx="3149547" cy="3040363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2045" y="3212184"/>
              <a:ext cx="3149547" cy="3040363"/>
            </a:xfrm>
            <a:prstGeom prst="rect">
              <a:avLst/>
            </a:prstGeom>
          </p:spPr>
        </p:pic>
        <p:sp>
          <p:nvSpPr>
            <p:cNvPr id="10" name="Rettangolo 9"/>
            <p:cNvSpPr/>
            <p:nvPr/>
          </p:nvSpPr>
          <p:spPr>
            <a:xfrm>
              <a:off x="10897363" y="4230389"/>
              <a:ext cx="279890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8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Developement</a:t>
              </a:r>
              <a:r>
                <a:rPr lang="it-IT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par </a:t>
              </a:r>
              <a:r>
                <a:rPr lang="it-IT" sz="28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moyen</a:t>
              </a:r>
              <a:r>
                <a:rPr lang="it-IT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cluster</a:t>
              </a:r>
            </a:p>
          </p:txBody>
        </p:sp>
      </p:grpSp>
      <p:grpSp>
        <p:nvGrpSpPr>
          <p:cNvPr id="12" name="Gruppo 11"/>
          <p:cNvGrpSpPr/>
          <p:nvPr/>
        </p:nvGrpSpPr>
        <p:grpSpPr>
          <a:xfrm>
            <a:off x="2876013" y="4411882"/>
            <a:ext cx="3151243" cy="3042000"/>
            <a:chOff x="6291814" y="1382885"/>
            <a:chExt cx="3151243" cy="3042000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814" y="1382885"/>
              <a:ext cx="3151243" cy="3042000"/>
            </a:xfrm>
            <a:prstGeom prst="rect">
              <a:avLst/>
            </a:prstGeom>
          </p:spPr>
        </p:pic>
        <p:sp>
          <p:nvSpPr>
            <p:cNvPr id="11" name="Rettangolo 10"/>
            <p:cNvSpPr/>
            <p:nvPr/>
          </p:nvSpPr>
          <p:spPr>
            <a:xfrm>
              <a:off x="6463280" y="1908290"/>
              <a:ext cx="280831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Fournisse</a:t>
              </a:r>
              <a:r>
                <a:rPr lang="it-IT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le  cluster d’</a:t>
              </a:r>
              <a:r>
                <a:rPr lang="it-IT" sz="2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appartenence</a:t>
              </a:r>
              <a:r>
                <a:rPr lang="it-IT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de </a:t>
              </a:r>
              <a:r>
                <a:rPr lang="it-IT" sz="2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chaque</a:t>
              </a:r>
              <a:r>
                <a:rPr lang="it-IT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boutique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7058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46715" y="-27755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407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du projet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416807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Nouveau système du budget pour la boutique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19282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cluster commandes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96653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général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44850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Plan marketing intégré SS 2017 et FW 2017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558474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collection </a:t>
            </a:r>
            <a:r>
              <a:rPr lang="fr-FR" sz="2400" dirty="0" err="1">
                <a:latin typeface="Century Gothic" panose="020B0502020202020204" pitchFamily="34" charset="0"/>
              </a:rPr>
              <a:t>Fall</a:t>
            </a:r>
            <a:r>
              <a:rPr lang="fr-FR" sz="2400" dirty="0">
                <a:latin typeface="Century Gothic" panose="020B0502020202020204" pitchFamily="34" charset="0"/>
              </a:rPr>
              <a:t> 2017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3738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Objectives du semestre</a:t>
            </a: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1549974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31383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96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74168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58157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37066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10" y="2832305"/>
            <a:ext cx="1163327" cy="11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5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-13145"/>
            <a:ext cx="8640960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Lignes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guide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commandes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360368" y="3827286"/>
            <a:ext cx="11904464" cy="95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fr-FR" sz="2000" dirty="0">
                <a:latin typeface="Century Gothic" panose="020B0502020202020204" pitchFamily="34" charset="0"/>
              </a:rPr>
              <a:t>Le cluster contienne la commande nécessaire pour la réalisation suggérée, complète des accessoires et coques dans le repart sacs 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1360368" y="5602889"/>
            <a:ext cx="11488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000" dirty="0">
                <a:latin typeface="Century Gothic" panose="020B0502020202020204" pitchFamily="34" charset="0"/>
              </a:rPr>
              <a:t>Une commande complète pour la réalisation pour chacun des différents </a:t>
            </a:r>
            <a:r>
              <a:rPr lang="fr-FR" sz="2000" dirty="0" err="1">
                <a:latin typeface="Century Gothic" panose="020B0502020202020204" pitchFamily="34" charset="0"/>
              </a:rPr>
              <a:t>cathegories</a:t>
            </a:r>
            <a:r>
              <a:rPr lang="fr-FR" sz="2000" dirty="0">
                <a:latin typeface="Century Gothic" panose="020B0502020202020204" pitchFamily="34" charset="0"/>
              </a:rPr>
              <a:t> de la marchandise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1360368" y="6148550"/>
            <a:ext cx="11904464" cy="95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fr-FR" sz="2000" dirty="0">
                <a:latin typeface="Century Gothic" panose="020B0502020202020204" pitchFamily="34" charset="0"/>
              </a:rPr>
              <a:t>Le cliente doit écrire l’intégration nécessaire à la réalisation de son budget d’achat partagée par date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1360368" y="2044094"/>
            <a:ext cx="11904464" cy="95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Century Gothic" panose="020B0502020202020204" pitchFamily="34" charset="0"/>
              </a:rPr>
              <a:t>Individuation pour zone et groups de boutiques avec comportements homogènes pour: dimensions, poids </a:t>
            </a:r>
            <a:r>
              <a:rPr lang="fr-FR" sz="2000" dirty="0" err="1">
                <a:latin typeface="Century Gothic" panose="020B0502020202020204" pitchFamily="34" charset="0"/>
              </a:rPr>
              <a:t>continuatif</a:t>
            </a:r>
            <a:r>
              <a:rPr lang="fr-FR" sz="2000" dirty="0">
                <a:latin typeface="Century Gothic" panose="020B0502020202020204" pitchFamily="34" charset="0"/>
              </a:rPr>
              <a:t> / mode, facturé et typologie de canal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1408683" y="3171616"/>
            <a:ext cx="8119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000" dirty="0">
                <a:latin typeface="Century Gothic" panose="020B0502020202020204" pitchFamily="34" charset="0"/>
              </a:rPr>
              <a:t>Ecriture des différents formats de commande   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1360368" y="4929958"/>
            <a:ext cx="1148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000" dirty="0">
                <a:latin typeface="Century Gothic" panose="020B0502020202020204" pitchFamily="34" charset="0"/>
              </a:rPr>
              <a:t>Assurer dans les différents assortiments le même impact émotionnel et visuel</a:t>
            </a:r>
          </a:p>
        </p:txBody>
      </p:sp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231792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395990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5568944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637212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313767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354" y="4896013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3736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35421"/>
            <a:ext cx="10585176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En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partant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du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cluster start up 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679327" y="4019794"/>
            <a:ext cx="6408712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1° </a:t>
            </a:r>
            <a:r>
              <a:rPr lang="fr-FR" sz="2000" dirty="0">
                <a:latin typeface="Century Gothic" panose="020B0502020202020204" pitchFamily="34" charset="0"/>
              </a:rPr>
              <a:t>thème</a:t>
            </a:r>
            <a:r>
              <a:rPr lang="it-IT" sz="2000" dirty="0">
                <a:latin typeface="Century Gothic" panose="020B0502020202020204" pitchFamily="34" charset="0"/>
              </a:rPr>
              <a:t> Folk Naif: in store dés10/08/2017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2° </a:t>
            </a:r>
            <a:r>
              <a:rPr lang="fr-FR" sz="2000" dirty="0">
                <a:latin typeface="Century Gothic" panose="020B0502020202020204" pitchFamily="34" charset="0"/>
              </a:rPr>
              <a:t>thème</a:t>
            </a:r>
            <a:r>
              <a:rPr lang="it-IT" sz="2000" dirty="0">
                <a:latin typeface="Century Gothic" panose="020B0502020202020204" pitchFamily="34" charset="0"/>
              </a:rPr>
              <a:t> Vintage </a:t>
            </a:r>
            <a:r>
              <a:rPr lang="it-IT" sz="2000" dirty="0" err="1">
                <a:latin typeface="Century Gothic" panose="020B0502020202020204" pitchFamily="34" charset="0"/>
              </a:rPr>
              <a:t>Vantage</a:t>
            </a:r>
            <a:r>
              <a:rPr lang="it-IT" sz="2000" dirty="0">
                <a:latin typeface="Century Gothic" panose="020B0502020202020204" pitchFamily="34" charset="0"/>
              </a:rPr>
              <a:t>: in store </a:t>
            </a:r>
            <a:r>
              <a:rPr lang="it-IT" sz="2000" dirty="0" err="1">
                <a:latin typeface="Century Gothic" panose="020B0502020202020204" pitchFamily="34" charset="0"/>
              </a:rPr>
              <a:t>dés</a:t>
            </a:r>
            <a:r>
              <a:rPr lang="it-IT" sz="2000" dirty="0">
                <a:latin typeface="Century Gothic" panose="020B0502020202020204" pitchFamily="34" charset="0"/>
              </a:rPr>
              <a:t> 31/08/2017</a:t>
            </a:r>
          </a:p>
          <a:p>
            <a:r>
              <a:rPr lang="it-IT" sz="2000" dirty="0">
                <a:latin typeface="Century Gothic" panose="020B0502020202020204" pitchFamily="34" charset="0"/>
              </a:rPr>
              <a:t>3° </a:t>
            </a:r>
            <a:r>
              <a:rPr lang="fr-FR" sz="2000" dirty="0">
                <a:latin typeface="Century Gothic" panose="020B0502020202020204" pitchFamily="34" charset="0"/>
              </a:rPr>
              <a:t>thème</a:t>
            </a:r>
            <a:r>
              <a:rPr lang="it-IT" sz="2000" dirty="0">
                <a:latin typeface="Century Gothic" panose="020B0502020202020204" pitchFamily="34" charset="0"/>
              </a:rPr>
              <a:t> Retro-</a:t>
            </a:r>
            <a:r>
              <a:rPr lang="it-IT" sz="2000" dirty="0" err="1">
                <a:latin typeface="Century Gothic" panose="020B0502020202020204" pitchFamily="34" charset="0"/>
              </a:rPr>
              <a:t>spective</a:t>
            </a:r>
            <a:r>
              <a:rPr lang="it-IT" sz="2000" dirty="0">
                <a:latin typeface="Century Gothic" panose="020B0502020202020204" pitchFamily="34" charset="0"/>
              </a:rPr>
              <a:t>: in store </a:t>
            </a:r>
            <a:r>
              <a:rPr lang="it-IT" sz="2000" dirty="0" err="1">
                <a:latin typeface="Century Gothic" panose="020B0502020202020204" pitchFamily="34" charset="0"/>
              </a:rPr>
              <a:t>dés</a:t>
            </a:r>
            <a:r>
              <a:rPr lang="it-IT" sz="2000" dirty="0">
                <a:latin typeface="Century Gothic" panose="020B0502020202020204" pitchFamily="34" charset="0"/>
              </a:rPr>
              <a:t> 21/09/2017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1679327" y="2342830"/>
            <a:ext cx="5756608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format grand et petit pour les trois thèmes </a:t>
            </a:r>
            <a:r>
              <a:rPr lang="fr-FR" sz="2000" dirty="0" err="1">
                <a:latin typeface="Century Gothic" panose="020B0502020202020204" pitchFamily="34" charset="0"/>
              </a:rPr>
              <a:t>fall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730573" y="6312311"/>
            <a:ext cx="570536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Century Gothic" panose="020B0502020202020204" pitchFamily="34" charset="0"/>
              </a:rPr>
              <a:t>Développer quantités jusqu'à la réalisation du budget avec la même choix du cluster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8592095" y="6148550"/>
            <a:ext cx="4608512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Century Gothic" panose="020B0502020202020204" pitchFamily="34" charset="0"/>
              </a:rPr>
              <a:t>Ajouter le </a:t>
            </a:r>
            <a:r>
              <a:rPr lang="fr-FR" sz="2000" dirty="0" err="1">
                <a:latin typeface="Century Gothic" panose="020B0502020202020204" pitchFamily="34" charset="0"/>
              </a:rPr>
              <a:t>continuatif</a:t>
            </a:r>
            <a:r>
              <a:rPr lang="fr-FR" sz="2000" dirty="0">
                <a:latin typeface="Century Gothic" panose="020B0502020202020204" pitchFamily="34" charset="0"/>
              </a:rPr>
              <a:t> jusqu'à la réalisation du balance individué dans le </a:t>
            </a:r>
            <a:r>
              <a:rPr lang="fr-FR" sz="2000" dirty="0" err="1">
                <a:latin typeface="Century Gothic" panose="020B0502020202020204" pitchFamily="34" charset="0"/>
              </a:rPr>
              <a:t>bdg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pic>
        <p:nvPicPr>
          <p:cNvPr id="1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438" y="2218885"/>
            <a:ext cx="641299" cy="6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reccia a destra 13"/>
          <p:cNvSpPr/>
          <p:nvPr/>
        </p:nvSpPr>
        <p:spPr>
          <a:xfrm rot="5400000">
            <a:off x="2704737" y="3186475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438" y="4251700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438" y="6300117"/>
            <a:ext cx="641299" cy="6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Freccia a destra 17"/>
          <p:cNvSpPr/>
          <p:nvPr/>
        </p:nvSpPr>
        <p:spPr>
          <a:xfrm rot="5400000">
            <a:off x="2724796" y="5346715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Freccia a destra 18"/>
          <p:cNvSpPr/>
          <p:nvPr/>
        </p:nvSpPr>
        <p:spPr>
          <a:xfrm>
            <a:off x="7676352" y="6382640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675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49685" y="35421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cluster start up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3767559" y="5436021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Commande</a:t>
            </a:r>
            <a:r>
              <a:rPr lang="it-IT" sz="2400" dirty="0">
                <a:latin typeface="Century Gothic" panose="020B0502020202020204" pitchFamily="34" charset="0"/>
              </a:rPr>
              <a:t> cluster </a:t>
            </a:r>
            <a:r>
              <a:rPr lang="it-IT" sz="2400" dirty="0" err="1">
                <a:latin typeface="Century Gothic" panose="020B0502020202020204" pitchFamily="34" charset="0"/>
              </a:rPr>
              <a:t>dividée</a:t>
            </a:r>
            <a:r>
              <a:rPr lang="it-IT" sz="2400" dirty="0">
                <a:latin typeface="Century Gothic" panose="020B0502020202020204" pitchFamily="34" charset="0"/>
              </a:rPr>
              <a:t> par </a:t>
            </a:r>
            <a:r>
              <a:rPr lang="it-IT" sz="2400" dirty="0" err="1">
                <a:latin typeface="Century Gothic" panose="020B0502020202020204" pitchFamily="34" charset="0"/>
              </a:rPr>
              <a:t>catégorie</a:t>
            </a:r>
            <a:r>
              <a:rPr lang="it-IT" sz="2400" dirty="0">
                <a:latin typeface="Century Gothic" panose="020B0502020202020204" pitchFamily="34" charset="0"/>
              </a:rPr>
              <a:t> en </a:t>
            </a:r>
            <a:r>
              <a:rPr lang="it-IT" sz="2400" dirty="0" err="1">
                <a:latin typeface="Century Gothic" panose="020B0502020202020204" pitchFamily="34" charset="0"/>
              </a:rPr>
              <a:t>suivant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les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lignes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du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boureau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i="1" dirty="0" err="1">
                <a:latin typeface="Century Gothic" panose="020B0502020202020204" pitchFamily="34" charset="0"/>
              </a:rPr>
              <a:t>visual</a:t>
            </a:r>
            <a:endParaRPr lang="es-ES" sz="2400" i="1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767559" y="4254276"/>
            <a:ext cx="1180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La </a:t>
            </a:r>
            <a:r>
              <a:rPr lang="it-IT" sz="2400" dirty="0" err="1">
                <a:latin typeface="Century Gothic" panose="020B0502020202020204" pitchFamily="34" charset="0"/>
              </a:rPr>
              <a:t>petite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commande</a:t>
            </a:r>
            <a:r>
              <a:rPr lang="it-IT" sz="2400" dirty="0">
                <a:latin typeface="Century Gothic" panose="020B0502020202020204" pitchFamily="34" charset="0"/>
              </a:rPr>
              <a:t> comprende le </a:t>
            </a:r>
            <a:r>
              <a:rPr lang="it-IT" sz="2400" dirty="0" err="1">
                <a:latin typeface="Century Gothic" panose="020B0502020202020204" pitchFamily="34" charset="0"/>
              </a:rPr>
              <a:t>project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vitrine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dédié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607319" y="2174610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Century Gothic" panose="020B0502020202020204" pitchFamily="34" charset="0"/>
              </a:rPr>
              <a:t>focus</a:t>
            </a:r>
            <a:endParaRPr lang="es-ES" sz="2800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767559" y="2865743"/>
            <a:ext cx="928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 err="1">
                <a:latin typeface="Century Gothic" panose="020B0502020202020204" pitchFamily="34" charset="0"/>
              </a:rPr>
              <a:t>Préciser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dates</a:t>
            </a:r>
            <a:r>
              <a:rPr lang="it-IT" sz="2400" dirty="0">
                <a:latin typeface="Century Gothic" panose="020B0502020202020204" pitchFamily="34" charset="0"/>
              </a:rPr>
              <a:t> de </a:t>
            </a:r>
            <a:r>
              <a:rPr lang="it-IT" sz="2400" dirty="0" err="1">
                <a:latin typeface="Century Gothic" panose="020B0502020202020204" pitchFamily="34" charset="0"/>
              </a:rPr>
              <a:t>livraison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conformes</a:t>
            </a:r>
            <a:r>
              <a:rPr lang="it-IT" sz="2400" dirty="0">
                <a:latin typeface="Century Gothic" panose="020B0502020202020204" pitchFamily="34" charset="0"/>
              </a:rPr>
              <a:t> à la </a:t>
            </a:r>
            <a:r>
              <a:rPr lang="it-IT" sz="2400" dirty="0" err="1">
                <a:latin typeface="Century Gothic" panose="020B0502020202020204" pitchFamily="34" charset="0"/>
              </a:rPr>
              <a:t>planification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des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magasin</a:t>
            </a:r>
            <a:r>
              <a:rPr lang="it-IT" sz="2400" dirty="0">
                <a:latin typeface="Century Gothic" panose="020B0502020202020204" pitchFamily="34" charset="0"/>
              </a:rPr>
              <a:t>(1 </a:t>
            </a:r>
            <a:r>
              <a:rPr lang="it-IT" sz="2400" dirty="0" err="1">
                <a:latin typeface="Century Gothic" panose="020B0502020202020204" pitchFamily="34" charset="0"/>
              </a:rPr>
              <a:t>semaine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avant</a:t>
            </a:r>
            <a:r>
              <a:rPr lang="it-IT" sz="2400" dirty="0">
                <a:latin typeface="Century Gothic" panose="020B0502020202020204" pitchFamily="34" charset="0"/>
              </a:rPr>
              <a:t> l’</a:t>
            </a:r>
            <a:r>
              <a:rPr lang="it-IT" sz="2400" dirty="0" err="1">
                <a:latin typeface="Century Gothic" panose="020B0502020202020204" pitchFamily="34" charset="0"/>
              </a:rPr>
              <a:t>éntrée</a:t>
            </a:r>
            <a:r>
              <a:rPr lang="it-IT" sz="2400" dirty="0">
                <a:latin typeface="Century Gothic" panose="020B0502020202020204" pitchFamily="34" charset="0"/>
              </a:rPr>
              <a:t>)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7928" y="305975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7928" y="4223904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7928" y="5388051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CasellaDiTesto 19"/>
          <p:cNvSpPr txBox="1"/>
          <p:nvPr/>
        </p:nvSpPr>
        <p:spPr>
          <a:xfrm>
            <a:off x="3808825" y="6552197"/>
            <a:ext cx="4927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Pas</a:t>
            </a:r>
            <a:r>
              <a:rPr lang="it-IT" sz="2400" dirty="0">
                <a:latin typeface="Century Gothic" panose="020B0502020202020204" pitchFamily="34" charset="0"/>
              </a:rPr>
              <a:t> de </a:t>
            </a:r>
            <a:r>
              <a:rPr lang="it-IT" sz="2400" dirty="0" err="1">
                <a:latin typeface="Century Gothic" panose="020B0502020202020204" pitchFamily="34" charset="0"/>
              </a:rPr>
              <a:t>dates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sur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les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réassortiments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7928" y="6552197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4800" y="394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00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46715" y="-27755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407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du projet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416807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Nouveau système du budget pour la boutique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19282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cluster commandes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96653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général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44850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Plan marketing intégré SS 2017 et FW 2017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558474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collection </a:t>
            </a:r>
            <a:r>
              <a:rPr lang="fr-FR" sz="2400" dirty="0" err="1">
                <a:latin typeface="Century Gothic" panose="020B0502020202020204" pitchFamily="34" charset="0"/>
              </a:rPr>
              <a:t>Fall</a:t>
            </a:r>
            <a:r>
              <a:rPr lang="fr-FR" sz="2400" dirty="0">
                <a:latin typeface="Century Gothic" panose="020B0502020202020204" pitchFamily="34" charset="0"/>
              </a:rPr>
              <a:t> 2017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3738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Objectives du semestre</a:t>
            </a: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4136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1896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96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74168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58157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37066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37" y="918881"/>
            <a:ext cx="1495674" cy="14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5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46715" y="-27755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407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du projet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416807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Nouveau système du budget pour la boutique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19282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cluster commandes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96653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général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44850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Plan marketing intégré SS 2017 et FW 2017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558474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collection </a:t>
            </a:r>
            <a:r>
              <a:rPr lang="fr-FR" sz="2400" dirty="0" err="1">
                <a:latin typeface="Century Gothic" panose="020B0502020202020204" pitchFamily="34" charset="0"/>
              </a:rPr>
              <a:t>Fall</a:t>
            </a:r>
            <a:r>
              <a:rPr lang="fr-FR" sz="2400" dirty="0">
                <a:latin typeface="Century Gothic" panose="020B0502020202020204" pitchFamily="34" charset="0"/>
              </a:rPr>
              <a:t> 2017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3738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Objectives du semestre</a:t>
            </a: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1549974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31383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53547" y="302367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74168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58157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37066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63" y="3576162"/>
            <a:ext cx="1163327" cy="11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789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110532" y="35421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Situation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génerale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607319" y="2234499"/>
            <a:ext cx="1165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I SEM</a:t>
            </a:r>
            <a:r>
              <a:rPr lang="it-IT" sz="2000" dirty="0">
                <a:latin typeface="Century Gothic" panose="020B0502020202020204" pitchFamily="34" charset="0"/>
              </a:rPr>
              <a:t>: 18 </a:t>
            </a:r>
            <a:r>
              <a:rPr lang="it-IT" sz="2000" dirty="0" err="1">
                <a:latin typeface="Century Gothic" panose="020B0502020202020204" pitchFamily="34" charset="0"/>
              </a:rPr>
              <a:t>semaine</a:t>
            </a:r>
            <a:r>
              <a:rPr lang="it-IT" sz="2000" dirty="0">
                <a:latin typeface="Century Gothic" panose="020B0502020202020204" pitchFamily="34" charset="0"/>
              </a:rPr>
              <a:t> – 5 </a:t>
            </a:r>
            <a:r>
              <a:rPr lang="it-IT" sz="2000" dirty="0" err="1">
                <a:latin typeface="Century Gothic" panose="020B0502020202020204" pitchFamily="34" charset="0"/>
              </a:rPr>
              <a:t>semaine</a:t>
            </a:r>
            <a:r>
              <a:rPr lang="it-IT" sz="2000" dirty="0">
                <a:latin typeface="Century Gothic" panose="020B0502020202020204" pitchFamily="34" charset="0"/>
              </a:rPr>
              <a:t> stock out – 161 </a:t>
            </a:r>
            <a:r>
              <a:rPr lang="it-IT" sz="2000" dirty="0" err="1">
                <a:latin typeface="Century Gothic" panose="020B0502020202020204" pitchFamily="34" charset="0"/>
              </a:rPr>
              <a:t>anses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vendus</a:t>
            </a:r>
            <a:r>
              <a:rPr lang="it-IT" sz="2000" dirty="0">
                <a:latin typeface="Century Gothic" panose="020B0502020202020204" pitchFamily="34" charset="0"/>
              </a:rPr>
              <a:t> parce </a:t>
            </a:r>
            <a:r>
              <a:rPr lang="it-IT" sz="2000" dirty="0" err="1">
                <a:latin typeface="Century Gothic" panose="020B0502020202020204" pitchFamily="34" charset="0"/>
              </a:rPr>
              <a:t>que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disponibles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grpSp>
        <p:nvGrpSpPr>
          <p:cNvPr id="5" name="Gruppo 4"/>
          <p:cNvGrpSpPr/>
          <p:nvPr/>
        </p:nvGrpSpPr>
        <p:grpSpPr>
          <a:xfrm>
            <a:off x="95151" y="3086322"/>
            <a:ext cx="13221852" cy="4077891"/>
            <a:chOff x="95151" y="2347609"/>
            <a:chExt cx="13221852" cy="4077891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753" y="2347609"/>
              <a:ext cx="6541368" cy="4077891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51" y="2347609"/>
              <a:ext cx="6541368" cy="4077891"/>
            </a:xfrm>
            <a:prstGeom prst="rect">
              <a:avLst/>
            </a:prstGeom>
          </p:spPr>
        </p:pic>
        <p:sp>
          <p:nvSpPr>
            <p:cNvPr id="4" name="Ovale 3"/>
            <p:cNvSpPr/>
            <p:nvPr/>
          </p:nvSpPr>
          <p:spPr>
            <a:xfrm>
              <a:off x="599207" y="5292005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Ovale 7"/>
            <p:cNvSpPr/>
            <p:nvPr/>
          </p:nvSpPr>
          <p:spPr>
            <a:xfrm>
              <a:off x="2975471" y="4139877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Ovale 8"/>
            <p:cNvSpPr/>
            <p:nvPr/>
          </p:nvSpPr>
          <p:spPr>
            <a:xfrm>
              <a:off x="5411005" y="2915741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Ovale 9"/>
            <p:cNvSpPr/>
            <p:nvPr/>
          </p:nvSpPr>
          <p:spPr>
            <a:xfrm>
              <a:off x="11338927" y="3059757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Ovale 10"/>
            <p:cNvSpPr/>
            <p:nvPr/>
          </p:nvSpPr>
          <p:spPr>
            <a:xfrm>
              <a:off x="12552535" y="2915741"/>
              <a:ext cx="764468" cy="4404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709710" y="4859957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 week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3085974" y="3801323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 week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5534246" y="2555701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 week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11472415" y="2771725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II weeks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1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449965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asellaDiTesto 15"/>
          <p:cNvSpPr txBox="1"/>
          <p:nvPr/>
        </p:nvSpPr>
        <p:spPr>
          <a:xfrm>
            <a:off x="1582517" y="2267669"/>
            <a:ext cx="11590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I SEM</a:t>
            </a:r>
            <a:r>
              <a:rPr lang="it-IT" sz="2000" dirty="0">
                <a:latin typeface="Century Gothic" panose="020B0502020202020204" pitchFamily="34" charset="0"/>
              </a:rPr>
              <a:t>: 18 </a:t>
            </a:r>
            <a:r>
              <a:rPr lang="it-IT" sz="2000" dirty="0" err="1">
                <a:latin typeface="Century Gothic" panose="020B0502020202020204" pitchFamily="34" charset="0"/>
              </a:rPr>
              <a:t>semaine</a:t>
            </a:r>
            <a:r>
              <a:rPr lang="it-IT" sz="2000" dirty="0">
                <a:latin typeface="Century Gothic" panose="020B0502020202020204" pitchFamily="34" charset="0"/>
              </a:rPr>
              <a:t> – 3 </a:t>
            </a:r>
            <a:r>
              <a:rPr lang="it-IT" sz="2000" dirty="0" err="1">
                <a:latin typeface="Century Gothic" panose="020B0502020202020204" pitchFamily="34" charset="0"/>
              </a:rPr>
              <a:t>semaine</a:t>
            </a:r>
            <a:r>
              <a:rPr lang="it-IT" sz="2000" dirty="0">
                <a:latin typeface="Century Gothic" panose="020B0502020202020204" pitchFamily="34" charset="0"/>
              </a:rPr>
              <a:t> stock out – 26 </a:t>
            </a:r>
            <a:r>
              <a:rPr lang="it-IT" sz="2000" dirty="0" err="1">
                <a:latin typeface="Century Gothic" panose="020B0502020202020204" pitchFamily="34" charset="0"/>
              </a:rPr>
              <a:t>coques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vendues</a:t>
            </a:r>
            <a:r>
              <a:rPr lang="it-IT" sz="2000" dirty="0">
                <a:latin typeface="Century Gothic" panose="020B0502020202020204" pitchFamily="34" charset="0"/>
              </a:rPr>
              <a:t> parce </a:t>
            </a:r>
            <a:r>
              <a:rPr lang="it-IT" sz="2000" dirty="0" err="1">
                <a:latin typeface="Century Gothic" panose="020B0502020202020204" pitchFamily="34" charset="0"/>
              </a:rPr>
              <a:t>que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disponibles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338317" y="3073779"/>
            <a:ext cx="12835148" cy="3946418"/>
            <a:chOff x="338317" y="2281691"/>
            <a:chExt cx="12835148" cy="3946418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7" y="2294726"/>
              <a:ext cx="6309562" cy="3933383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3903" y="2281691"/>
              <a:ext cx="6309562" cy="3933383"/>
            </a:xfrm>
            <a:prstGeom prst="rect">
              <a:avLst/>
            </a:prstGeom>
          </p:spPr>
        </p:pic>
        <p:sp>
          <p:nvSpPr>
            <p:cNvPr id="14" name="Ovale 13"/>
            <p:cNvSpPr/>
            <p:nvPr/>
          </p:nvSpPr>
          <p:spPr>
            <a:xfrm>
              <a:off x="887239" y="4859957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Ovale 14"/>
            <p:cNvSpPr/>
            <p:nvPr/>
          </p:nvSpPr>
          <p:spPr>
            <a:xfrm>
              <a:off x="11184383" y="3203773"/>
              <a:ext cx="1224136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asellaDiTesto 9"/>
            <p:cNvSpPr txBox="1"/>
            <p:nvPr/>
          </p:nvSpPr>
          <p:spPr>
            <a:xfrm>
              <a:off x="1031255" y="4521403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 week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11303584" y="2765135"/>
              <a:ext cx="1113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latin typeface="Century Gothic" panose="020B0502020202020204" pitchFamily="34" charset="0"/>
                </a:rPr>
                <a:t>II weeks</a:t>
              </a:r>
              <a:endParaRPr lang="es-ES" sz="1600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957808" y="21701"/>
            <a:ext cx="5659525" cy="152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Situation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génerale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597142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1631" y="35421"/>
            <a:ext cx="6840760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Analyse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du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prix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moyen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saison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047479" y="2246468"/>
            <a:ext cx="5658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analyse</a:t>
            </a:r>
            <a:r>
              <a:rPr lang="it-IT" sz="2800" dirty="0">
                <a:latin typeface="Century Gothic" panose="020B0502020202020204" pitchFamily="34" charset="0"/>
              </a:rPr>
              <a:t> p.m. </a:t>
            </a:r>
            <a:r>
              <a:rPr lang="it-IT" sz="2800" dirty="0" err="1">
                <a:latin typeface="Century Gothic" panose="020B0502020202020204" pitchFamily="34" charset="0"/>
              </a:rPr>
              <a:t>fw</a:t>
            </a:r>
            <a:r>
              <a:rPr lang="it-IT" sz="2800" dirty="0">
                <a:latin typeface="Century Gothic" panose="020B0502020202020204" pitchFamily="34" charset="0"/>
              </a:rPr>
              <a:t> 2016 vs </a:t>
            </a:r>
            <a:r>
              <a:rPr lang="it-IT" sz="2800" dirty="0" err="1">
                <a:latin typeface="Century Gothic" panose="020B0502020202020204" pitchFamily="34" charset="0"/>
              </a:rPr>
              <a:t>fw</a:t>
            </a:r>
            <a:r>
              <a:rPr lang="it-IT" sz="2800" dirty="0">
                <a:latin typeface="Century Gothic" panose="020B0502020202020204" pitchFamily="34" charset="0"/>
              </a:rPr>
              <a:t> 2015</a:t>
            </a:r>
            <a:endParaRPr lang="es-ES" sz="2800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088745" y="3418756"/>
            <a:ext cx="457840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Impact </a:t>
            </a:r>
            <a:r>
              <a:rPr lang="it-IT" sz="2000" dirty="0" err="1">
                <a:latin typeface="Century Gothic" panose="020B0502020202020204" pitchFamily="34" charset="0"/>
              </a:rPr>
              <a:t>achat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vers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les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groupes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du</a:t>
            </a:r>
            <a:r>
              <a:rPr lang="it-IT" sz="2000" dirty="0">
                <a:latin typeface="Century Gothic" panose="020B0502020202020204" pitchFamily="34" charset="0"/>
              </a:rPr>
              <a:t> premier </a:t>
            </a:r>
            <a:r>
              <a:rPr lang="it-IT" sz="2000" dirty="0" err="1">
                <a:latin typeface="Century Gothic" panose="020B0502020202020204" pitchFamily="34" charset="0"/>
              </a:rPr>
              <a:t>prix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088746" y="3313232"/>
            <a:ext cx="4794424" cy="86409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asellaDiTesto 21"/>
          <p:cNvSpPr txBox="1"/>
          <p:nvPr/>
        </p:nvSpPr>
        <p:spPr>
          <a:xfrm>
            <a:off x="3088745" y="4770523"/>
            <a:ext cx="49272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Choix</a:t>
            </a:r>
            <a:r>
              <a:rPr lang="it-IT" sz="2000" dirty="0">
                <a:latin typeface="Century Gothic" panose="020B0502020202020204" pitchFamily="34" charset="0"/>
              </a:rPr>
              <a:t> de l’</a:t>
            </a:r>
            <a:r>
              <a:rPr lang="it-IT" sz="2000" dirty="0" err="1">
                <a:latin typeface="Century Gothic" panose="020B0502020202020204" pitchFamily="34" charset="0"/>
              </a:rPr>
              <a:t>entreprise</a:t>
            </a:r>
            <a:r>
              <a:rPr lang="it-IT" sz="2000" dirty="0">
                <a:latin typeface="Century Gothic" panose="020B0502020202020204" pitchFamily="34" charset="0"/>
              </a:rPr>
              <a:t> d’</a:t>
            </a:r>
            <a:r>
              <a:rPr lang="it-IT" sz="2000" dirty="0" err="1">
                <a:latin typeface="Century Gothic" panose="020B0502020202020204" pitchFamily="34" charset="0"/>
              </a:rPr>
              <a:t>éliminer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fourrures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collections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3114137" y="4698515"/>
            <a:ext cx="4794424" cy="86409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asellaDiTesto 17"/>
          <p:cNvSpPr txBox="1"/>
          <p:nvPr/>
        </p:nvSpPr>
        <p:spPr>
          <a:xfrm>
            <a:off x="3088745" y="6206908"/>
            <a:ext cx="49272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Augmentation</a:t>
            </a:r>
            <a:r>
              <a:rPr lang="it-IT" sz="2000" dirty="0">
                <a:latin typeface="Century Gothic" panose="020B0502020202020204" pitchFamily="34" charset="0"/>
              </a:rPr>
              <a:t> de la </a:t>
            </a:r>
            <a:r>
              <a:rPr lang="it-IT" sz="2000" dirty="0" err="1">
                <a:latin typeface="Century Gothic" panose="020B0502020202020204" pitchFamily="34" charset="0"/>
              </a:rPr>
              <a:t>vente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accessoiries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avec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p.m</a:t>
            </a:r>
            <a:r>
              <a:rPr lang="it-IT" sz="2000" dirty="0">
                <a:latin typeface="Century Gothic" panose="020B0502020202020204" pitchFamily="34" charset="0"/>
              </a:rPr>
              <a:t> plus </a:t>
            </a:r>
            <a:r>
              <a:rPr lang="it-IT" sz="2000" dirty="0" err="1">
                <a:latin typeface="Century Gothic" panose="020B0502020202020204" pitchFamily="34" charset="0"/>
              </a:rPr>
              <a:t>bas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088745" y="6134900"/>
            <a:ext cx="4794424" cy="86409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8349" y="2203551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396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57510" y="35421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Analyse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like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for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like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3761604" y="4787949"/>
            <a:ext cx="1101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Perfectionner la rotation des produits best </a:t>
            </a:r>
            <a:r>
              <a:rPr lang="fr-FR" sz="2000" dirty="0" err="1">
                <a:latin typeface="Century Gothic" panose="020B0502020202020204" pitchFamily="34" charset="0"/>
              </a:rPr>
              <a:t>sellers</a:t>
            </a:r>
            <a:r>
              <a:rPr lang="fr-FR" sz="2000" dirty="0">
                <a:latin typeface="Century Gothic" panose="020B0502020202020204" pitchFamily="34" charset="0"/>
              </a:rPr>
              <a:t> (ventes perdues</a:t>
            </a:r>
            <a:r>
              <a:rPr lang="it-IT" sz="2000" dirty="0">
                <a:latin typeface="Century Gothic" panose="020B0502020202020204" pitchFamily="34" charset="0"/>
              </a:rPr>
              <a:t>)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767186" y="3995861"/>
            <a:ext cx="1101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Influence du prix moyen de la proposition</a:t>
            </a:r>
            <a:endParaRPr lang="es-ES" sz="2000" dirty="0">
              <a:latin typeface="Century Gothic" panose="020B050202020202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761604" y="2987749"/>
            <a:ext cx="9678171" cy="95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 err="1">
                <a:latin typeface="Century Gothic" panose="020B0502020202020204" pitchFamily="34" charset="0"/>
              </a:rPr>
              <a:t>Prendre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compte</a:t>
            </a:r>
            <a:r>
              <a:rPr lang="it-IT" sz="2000" dirty="0">
                <a:latin typeface="Century Gothic" panose="020B0502020202020204" pitchFamily="34" charset="0"/>
              </a:rPr>
              <a:t> de l’</a:t>
            </a:r>
            <a:r>
              <a:rPr lang="it-IT" sz="2000" dirty="0" err="1">
                <a:latin typeface="Century Gothic" panose="020B0502020202020204" pitchFamily="34" charset="0"/>
              </a:rPr>
              <a:t>utilisation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jusq’à</a:t>
            </a:r>
            <a:r>
              <a:rPr lang="it-IT" sz="2000" dirty="0">
                <a:latin typeface="Century Gothic" panose="020B0502020202020204" pitchFamily="34" charset="0"/>
              </a:rPr>
              <a:t> la </a:t>
            </a:r>
            <a:r>
              <a:rPr lang="it-IT" sz="2000" dirty="0" err="1">
                <a:latin typeface="Century Gothic" panose="020B0502020202020204" pitchFamily="34" charset="0"/>
              </a:rPr>
              <a:t>réalisation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du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plan</a:t>
            </a:r>
            <a:r>
              <a:rPr lang="it-IT" sz="2000" dirty="0">
                <a:latin typeface="Century Gothic" panose="020B0502020202020204" pitchFamily="34" charset="0"/>
              </a:rPr>
              <a:t> de </a:t>
            </a:r>
            <a:r>
              <a:rPr lang="it-IT" sz="2000" dirty="0" err="1">
                <a:latin typeface="Century Gothic" panose="020B0502020202020204" pitchFamily="34" charset="0"/>
              </a:rPr>
              <a:t>développement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750403" y="5560431"/>
            <a:ext cx="1101722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Lever le professionnalisme de la gestion: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qualité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commande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qualité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visual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formation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personelle</a:t>
            </a:r>
            <a:endParaRPr lang="es-ES" sz="2000" dirty="0">
              <a:latin typeface="Century Gothic" panose="020B0502020202020204" pitchFamily="34" charset="0"/>
            </a:endParaRPr>
          </a:p>
          <a:p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1607319" y="2174610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Considérations</a:t>
            </a:r>
            <a:r>
              <a:rPr lang="it-IT" sz="2800" dirty="0">
                <a:latin typeface="Century Gothic" panose="020B0502020202020204" pitchFamily="34" charset="0"/>
              </a:rPr>
              <a:t>:</a:t>
            </a:r>
            <a:endParaRPr lang="es-ES" sz="2800" dirty="0">
              <a:latin typeface="Century Gothic" panose="020B0502020202020204" pitchFamily="34" charset="0"/>
            </a:endParaRPr>
          </a:p>
        </p:txBody>
      </p:sp>
      <p:pic>
        <p:nvPicPr>
          <p:cNvPr id="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3356" y="316782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3356" y="397189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3356" y="477596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3356" y="5580037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528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46715" y="-27755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407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du projet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416807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Nouveau système du budget pour la boutique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19282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cluster commandes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96653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général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44850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Plan marketing intégré SS 2017 et FW 2017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558474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Collection </a:t>
            </a:r>
            <a:r>
              <a:rPr lang="fr-FR" sz="2400" dirty="0" err="1">
                <a:latin typeface="Century Gothic" panose="020B0502020202020204" pitchFamily="34" charset="0"/>
              </a:rPr>
              <a:t>Fall</a:t>
            </a:r>
            <a:r>
              <a:rPr lang="fr-FR" sz="2400" dirty="0">
                <a:latin typeface="Century Gothic" panose="020B0502020202020204" pitchFamily="34" charset="0"/>
              </a:rPr>
              <a:t> 2017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3738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Objectives du semestre</a:t>
            </a: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4136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1896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96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58157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37066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55" y="4461746"/>
            <a:ext cx="1165451" cy="112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55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367" y="1001662"/>
            <a:ext cx="8623985" cy="6480000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Plan marketing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integré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791353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ttangolo 40"/>
          <p:cNvSpPr/>
          <p:nvPr/>
        </p:nvSpPr>
        <p:spPr bwMode="auto">
          <a:xfrm>
            <a:off x="5708653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16 FEV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</a:t>
            </a:r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8 MAR</a:t>
            </a:r>
          </a:p>
        </p:txBody>
      </p:sp>
      <p:sp>
        <p:nvSpPr>
          <p:cNvPr id="42" name="Rettangolo 41"/>
          <p:cNvSpPr/>
          <p:nvPr/>
        </p:nvSpPr>
        <p:spPr bwMode="auto">
          <a:xfrm>
            <a:off x="2975471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 FEV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–15 FEV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1040367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fr-FR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30 MAR </a:t>
            </a:r>
            <a:r>
              <a:rPr lang="fr-FR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19 AVR</a:t>
            </a:r>
            <a:endParaRPr lang="it-IT" dirty="0">
              <a:solidFill>
                <a:srgbClr val="000000">
                  <a:lumMod val="85000"/>
                  <a:lumOff val="1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8448079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fr-FR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9 MAR </a:t>
            </a:r>
            <a:r>
              <a:rPr lang="fr-FR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29 MAR</a:t>
            </a:r>
            <a:endParaRPr lang="it-IT" dirty="0">
              <a:solidFill>
                <a:srgbClr val="000000">
                  <a:lumMod val="85000"/>
                  <a:lumOff val="1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311175" y="1979637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12 JAN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 FEV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6184024" y="6012085"/>
            <a:ext cx="110125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SPRING 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CRUISE</a:t>
            </a: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CODE</a:t>
            </a:r>
          </a:p>
        </p:txBody>
      </p:sp>
      <p:sp>
        <p:nvSpPr>
          <p:cNvPr id="51" name="CasellaDiTesto 50"/>
          <p:cNvSpPr txBox="1"/>
          <p:nvPr/>
        </p:nvSpPr>
        <p:spPr>
          <a:xfrm>
            <a:off x="3476285" y="6012085"/>
            <a:ext cx="11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VALENTINE’S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DAY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11579142" y="6012085"/>
            <a:ext cx="1028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</a:t>
            </a:r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SPRING 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LYRICAL NATURE</a:t>
            </a:r>
          </a:p>
        </p:txBody>
      </p:sp>
      <p:sp>
        <p:nvSpPr>
          <p:cNvPr id="53" name="CasellaDiTesto 52"/>
          <p:cNvSpPr txBox="1"/>
          <p:nvPr/>
        </p:nvSpPr>
        <p:spPr>
          <a:xfrm>
            <a:off x="8846283" y="6012085"/>
            <a:ext cx="13879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CAPSULE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O BAG MOON</a:t>
            </a:r>
          </a:p>
        </p:txBody>
      </p:sp>
      <p:sp>
        <p:nvSpPr>
          <p:cNvPr id="54" name="CasellaDiTesto 53"/>
          <p:cNvSpPr txBox="1"/>
          <p:nvPr/>
        </p:nvSpPr>
        <p:spPr>
          <a:xfrm>
            <a:off x="786546" y="6012085"/>
            <a:ext cx="110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TRANSITION</a:t>
            </a: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5" name="Connettore 1 54"/>
          <p:cNvCxnSpPr/>
          <p:nvPr/>
        </p:nvCxnSpPr>
        <p:spPr>
          <a:xfrm rot="16200000" flipH="1">
            <a:off x="865292" y="4342627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magin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39" y="3591253"/>
            <a:ext cx="1656000" cy="1656000"/>
          </a:xfrm>
          <a:prstGeom prst="rect">
            <a:avLst/>
          </a:prstGeom>
        </p:spPr>
      </p:pic>
      <p:pic>
        <p:nvPicPr>
          <p:cNvPr id="57" name="Immagin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399" y="3867286"/>
            <a:ext cx="1721926" cy="1721926"/>
          </a:xfrm>
          <a:prstGeom prst="rect">
            <a:avLst/>
          </a:prstGeom>
        </p:spPr>
      </p:pic>
      <p:pic>
        <p:nvPicPr>
          <p:cNvPr id="58" name="Immagin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696" y="3933997"/>
            <a:ext cx="1440000" cy="1440000"/>
          </a:xfrm>
          <a:prstGeom prst="rect">
            <a:avLst/>
          </a:prstGeom>
        </p:spPr>
      </p:pic>
      <p:cxnSp>
        <p:nvCxnSpPr>
          <p:cNvPr id="59" name="Connettore 1 58"/>
          <p:cNvCxnSpPr/>
          <p:nvPr/>
        </p:nvCxnSpPr>
        <p:spPr>
          <a:xfrm rot="16200000" flipH="1">
            <a:off x="3551735" y="4342627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rot="16200000" flipH="1">
            <a:off x="6360046" y="4419253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 rot="16200000" flipH="1">
            <a:off x="9024343" y="4419253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4" y="3573997"/>
            <a:ext cx="1687544" cy="1872000"/>
          </a:xfrm>
          <a:prstGeom prst="rect">
            <a:avLst/>
          </a:prstGeom>
        </p:spPr>
      </p:pic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vitrine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spring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2" y="363949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9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ttangolo 40"/>
          <p:cNvSpPr/>
          <p:nvPr/>
        </p:nvSpPr>
        <p:spPr bwMode="auto">
          <a:xfrm>
            <a:off x="7148813" y="2051645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 JUN –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28 JUN</a:t>
            </a:r>
          </a:p>
        </p:txBody>
      </p:sp>
      <p:sp>
        <p:nvSpPr>
          <p:cNvPr id="42" name="Rettangolo 41"/>
          <p:cNvSpPr/>
          <p:nvPr/>
        </p:nvSpPr>
        <p:spPr bwMode="auto">
          <a:xfrm>
            <a:off x="4415631" y="2051645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11 MAY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31 MAY</a:t>
            </a:r>
          </a:p>
        </p:txBody>
      </p:sp>
      <p:sp>
        <p:nvSpPr>
          <p:cNvPr id="44" name="Rettangolo 43"/>
          <p:cNvSpPr/>
          <p:nvPr/>
        </p:nvSpPr>
        <p:spPr bwMode="auto">
          <a:xfrm>
            <a:off x="9888239" y="2051645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fr-FR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29 JUN </a:t>
            </a:r>
            <a:r>
              <a:rPr lang="fr-FR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19 JUL</a:t>
            </a:r>
            <a:endParaRPr lang="it-IT" dirty="0">
              <a:solidFill>
                <a:srgbClr val="000000">
                  <a:lumMod val="85000"/>
                  <a:lumOff val="1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751335" y="2051645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20 AVR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10 MAY</a:t>
            </a:r>
          </a:p>
        </p:txBody>
      </p:sp>
      <p:cxnSp>
        <p:nvCxnSpPr>
          <p:cNvPr id="55" name="Connettore 1 54"/>
          <p:cNvCxnSpPr/>
          <p:nvPr/>
        </p:nvCxnSpPr>
        <p:spPr>
          <a:xfrm rot="16200000" flipH="1">
            <a:off x="2305452" y="441463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rot="16200000" flipH="1">
            <a:off x="4991895" y="441463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rot="16200000" flipH="1">
            <a:off x="7800206" y="4491261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t="11697" r="6710"/>
          <a:stretch/>
        </p:blipFill>
        <p:spPr>
          <a:xfrm>
            <a:off x="10098636" y="3846063"/>
            <a:ext cx="1667437" cy="171660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4" t="13871" r="16745" b="10820"/>
          <a:stretch/>
        </p:blipFill>
        <p:spPr>
          <a:xfrm>
            <a:off x="4655968" y="3671869"/>
            <a:ext cx="1563265" cy="16560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86" y="3887869"/>
            <a:ext cx="1440000" cy="14400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11" y="3804368"/>
            <a:ext cx="1800000" cy="1800000"/>
          </a:xfrm>
          <a:prstGeom prst="rect">
            <a:avLst/>
          </a:prstGeom>
        </p:spPr>
      </p:pic>
      <p:sp>
        <p:nvSpPr>
          <p:cNvPr id="26" name="CasellaDiTesto 25"/>
          <p:cNvSpPr txBox="1"/>
          <p:nvPr/>
        </p:nvSpPr>
        <p:spPr>
          <a:xfrm>
            <a:off x="7544171" y="6106595"/>
            <a:ext cx="13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BEACH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COLLECTION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4909118" y="6036462"/>
            <a:ext cx="110125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SUMMER 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EAST INDIES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2325984" y="6059545"/>
            <a:ext cx="11012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SUMMER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SAINT-TROPEZ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10274243" y="6106594"/>
            <a:ext cx="13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BEACH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COLLECTION</a:t>
            </a: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Agende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Summer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783709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96" y="1944197"/>
            <a:ext cx="12629866" cy="51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in-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store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planning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582319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362594" y="35421"/>
            <a:ext cx="542978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Plan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du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development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image32.jpg" descr="http://www.padovameeteen.it/wordpress/wp-content/uploads/2013/03/eart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16135" y="2123653"/>
            <a:ext cx="3756480" cy="3830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771" y="899517"/>
            <a:ext cx="7165404" cy="6588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Plan marketing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integé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fw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39" y="848786"/>
            <a:ext cx="9001000" cy="65675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080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ttangolo 40"/>
          <p:cNvSpPr/>
          <p:nvPr/>
        </p:nvSpPr>
        <p:spPr bwMode="auto">
          <a:xfrm>
            <a:off x="7272101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31 AUG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20 SEPT</a:t>
            </a:r>
          </a:p>
        </p:txBody>
      </p:sp>
      <p:sp>
        <p:nvSpPr>
          <p:cNvPr id="42" name="Rettangolo 41"/>
          <p:cNvSpPr/>
          <p:nvPr/>
        </p:nvSpPr>
        <p:spPr bwMode="auto">
          <a:xfrm>
            <a:off x="4115674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10 AUG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30 AUG</a:t>
            </a:r>
          </a:p>
        </p:txBody>
      </p:sp>
      <p:sp>
        <p:nvSpPr>
          <p:cNvPr id="44" name="Rettangolo 43"/>
          <p:cNvSpPr/>
          <p:nvPr/>
        </p:nvSpPr>
        <p:spPr bwMode="auto">
          <a:xfrm>
            <a:off x="10468545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21 SEPT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11 OCT</a:t>
            </a:r>
          </a:p>
        </p:txBody>
      </p:sp>
      <p:sp>
        <p:nvSpPr>
          <p:cNvPr id="45" name="Rettangolo 44"/>
          <p:cNvSpPr/>
          <p:nvPr/>
        </p:nvSpPr>
        <p:spPr bwMode="auto">
          <a:xfrm>
            <a:off x="959247" y="2375741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20 JUL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9 AUG 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7747472" y="6050701"/>
            <a:ext cx="11012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FALL 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VINTAGE VANTAGE</a:t>
            </a:r>
          </a:p>
        </p:txBody>
      </p:sp>
      <p:sp>
        <p:nvSpPr>
          <p:cNvPr id="51" name="CasellaDiTesto 50"/>
          <p:cNvSpPr txBox="1"/>
          <p:nvPr/>
        </p:nvSpPr>
        <p:spPr>
          <a:xfrm>
            <a:off x="4591045" y="6050701"/>
            <a:ext cx="110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FALL</a:t>
            </a: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FOLK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NAIF</a:t>
            </a:r>
          </a:p>
        </p:txBody>
      </p:sp>
      <p:sp>
        <p:nvSpPr>
          <p:cNvPr id="53" name="CasellaDiTesto 52"/>
          <p:cNvSpPr txBox="1"/>
          <p:nvPr/>
        </p:nvSpPr>
        <p:spPr>
          <a:xfrm>
            <a:off x="10800581" y="6050701"/>
            <a:ext cx="138792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CAPSULE</a:t>
            </a:r>
          </a:p>
          <a:p>
            <a:pPr algn="ctr"/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CasellaDiTesto 53"/>
          <p:cNvSpPr txBox="1"/>
          <p:nvPr/>
        </p:nvSpPr>
        <p:spPr>
          <a:xfrm>
            <a:off x="1434618" y="6050701"/>
            <a:ext cx="110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TRANSITION</a:t>
            </a: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5" name="Connettore 1 54"/>
          <p:cNvCxnSpPr/>
          <p:nvPr/>
        </p:nvCxnSpPr>
        <p:spPr>
          <a:xfrm rot="16200000" flipH="1">
            <a:off x="1751534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rot="16200000" flipH="1">
            <a:off x="4991896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rot="16200000" flipH="1">
            <a:off x="8160247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vitrine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Fall 2017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74" y="3575607"/>
            <a:ext cx="1800000" cy="180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01" y="357560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9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ttangolo 40"/>
          <p:cNvSpPr/>
          <p:nvPr/>
        </p:nvSpPr>
        <p:spPr bwMode="auto">
          <a:xfrm>
            <a:off x="7272101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16 NOV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6 DEC</a:t>
            </a:r>
          </a:p>
        </p:txBody>
      </p:sp>
      <p:sp>
        <p:nvSpPr>
          <p:cNvPr id="42" name="Rettangolo 41"/>
          <p:cNvSpPr/>
          <p:nvPr/>
        </p:nvSpPr>
        <p:spPr bwMode="auto">
          <a:xfrm>
            <a:off x="4115674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 26 OCT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–15 NOV</a:t>
            </a:r>
          </a:p>
        </p:txBody>
      </p:sp>
      <p:sp>
        <p:nvSpPr>
          <p:cNvPr id="44" name="Rettangolo 43"/>
          <p:cNvSpPr/>
          <p:nvPr/>
        </p:nvSpPr>
        <p:spPr bwMode="auto">
          <a:xfrm>
            <a:off x="10428527" y="2401634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7 DEC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10 JAN</a:t>
            </a:r>
          </a:p>
        </p:txBody>
      </p:sp>
      <p:sp>
        <p:nvSpPr>
          <p:cNvPr id="45" name="Rettangolo 44"/>
          <p:cNvSpPr/>
          <p:nvPr/>
        </p:nvSpPr>
        <p:spPr bwMode="auto">
          <a:xfrm>
            <a:off x="959247" y="2375741"/>
            <a:ext cx="2052000" cy="54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153" tIns="32076" rIns="64153" bIns="32076" numCol="1" rtlCol="0" anchor="ctr" anchorCtr="0" compatLnSpc="1">
            <a:prstTxWarp prst="textNoShape">
              <a:avLst/>
            </a:prstTxWarp>
          </a:bodyPr>
          <a:lstStyle/>
          <a:p>
            <a:pPr algn="ctr" defTabSz="604730"/>
            <a:r>
              <a:rPr lang="it-IT" b="1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12 OCT </a:t>
            </a:r>
            <a:r>
              <a:rPr lang="it-IT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</a:rPr>
              <a:t>– 25 OCT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7747472" y="6050701"/>
            <a:ext cx="11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FLASH 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XMAS 1</a:t>
            </a:r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51" name="CasellaDiTesto 50"/>
          <p:cNvSpPr txBox="1"/>
          <p:nvPr/>
        </p:nvSpPr>
        <p:spPr>
          <a:xfrm>
            <a:off x="4591045" y="6050701"/>
            <a:ext cx="11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WINTER</a:t>
            </a:r>
          </a:p>
        </p:txBody>
      </p:sp>
      <p:sp>
        <p:nvSpPr>
          <p:cNvPr id="53" name="CasellaDiTesto 52"/>
          <p:cNvSpPr txBox="1"/>
          <p:nvPr/>
        </p:nvSpPr>
        <p:spPr>
          <a:xfrm>
            <a:off x="10760563" y="6050701"/>
            <a:ext cx="13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FLASH</a:t>
            </a:r>
          </a:p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XMAS 2</a:t>
            </a:r>
            <a:endParaRPr lang="it-IT" sz="11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CasellaDiTesto 53"/>
          <p:cNvSpPr txBox="1"/>
          <p:nvPr/>
        </p:nvSpPr>
        <p:spPr>
          <a:xfrm>
            <a:off x="1434618" y="6050701"/>
            <a:ext cx="110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STORY WINTER</a:t>
            </a: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  <a:p>
            <a:pPr algn="ctr"/>
            <a:endParaRPr lang="it-IT" sz="12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5" name="Connettore 1 54"/>
          <p:cNvCxnSpPr/>
          <p:nvPr/>
        </p:nvCxnSpPr>
        <p:spPr>
          <a:xfrm rot="16200000" flipH="1">
            <a:off x="1751534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rot="16200000" flipH="1">
            <a:off x="4991896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rot="16200000" flipH="1">
            <a:off x="8160247" y="4572125"/>
            <a:ext cx="360000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Agende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vitrine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Winter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115476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378365" y="-13145"/>
            <a:ext cx="700581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Planification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in-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store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fw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2017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31" y="1922539"/>
            <a:ext cx="12315869" cy="545769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8608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8" y="40502"/>
            <a:ext cx="8145567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Revue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de presse– focus 2 semestre 2016</a:t>
            </a:r>
          </a:p>
        </p:txBody>
      </p:sp>
      <p:sp>
        <p:nvSpPr>
          <p:cNvPr id="21" name="Titolo 1"/>
          <p:cNvSpPr txBox="1">
            <a:spLocks/>
          </p:cNvSpPr>
          <p:nvPr/>
        </p:nvSpPr>
        <p:spPr>
          <a:xfrm>
            <a:off x="10472967" y="1086464"/>
            <a:ext cx="2950096" cy="891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679881" y="4983392"/>
            <a:ext cx="668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Comme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30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fois </a:t>
            </a:r>
            <a:r>
              <a:rPr lang="it-IT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sur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F (</a:t>
            </a:r>
            <a:r>
              <a:rPr lang="it-IT" b="1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diffusion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131.920 </a:t>
            </a:r>
            <a:r>
              <a:rPr lang="it-IT" b="1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copies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) 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11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fois </a:t>
            </a:r>
            <a:r>
              <a:rPr lang="it-IT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sur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Elle (dif. 137.741)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11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fois </a:t>
            </a:r>
            <a:r>
              <a:rPr lang="it-IT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sur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Gioia (dif. 142.938)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11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fois </a:t>
            </a:r>
            <a:r>
              <a:rPr lang="it-IT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sur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Glamour (dif. 154.368)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10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fois </a:t>
            </a:r>
            <a:r>
              <a:rPr lang="it-IT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sur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Grazia (dif. 162.608)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7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fois </a:t>
            </a:r>
            <a:r>
              <a:rPr lang="it-IT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sur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Amica (dif. 115.408)</a:t>
            </a:r>
          </a:p>
          <a:p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6 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fois </a:t>
            </a:r>
            <a:r>
              <a:rPr lang="it-IT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sur</a:t>
            </a:r>
            <a:r>
              <a:rPr lang="it-IT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Cosmopolitan</a:t>
            </a:r>
            <a:r>
              <a:rPr lang="it-IT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(dif. 132.934)</a:t>
            </a:r>
          </a:p>
          <a:p>
            <a:endParaRPr lang="it-IT" b="1" dirty="0">
              <a:latin typeface="Century Gothic" panose="020B050202020202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" name="Immagine 29" descr="COSMOPOLITAN_01.06.14_COV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40488">
            <a:off x="11025322" y="1441228"/>
            <a:ext cx="1909892" cy="2615294"/>
          </a:xfrm>
          <a:prstGeom prst="rect">
            <a:avLst/>
          </a:prstGeom>
        </p:spPr>
      </p:pic>
      <p:pic>
        <p:nvPicPr>
          <p:cNvPr id="31" name="Immagine 30" descr="GIOIA_28.06.14_COV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143710">
            <a:off x="9129361" y="1159492"/>
            <a:ext cx="1955210" cy="2677351"/>
          </a:xfrm>
          <a:prstGeom prst="rect">
            <a:avLst/>
          </a:prstGeom>
        </p:spPr>
      </p:pic>
      <p:pic>
        <p:nvPicPr>
          <p:cNvPr id="32" name="Immagine 31" descr="DONNA_MODERNA_24.06.14_COVER.jpg"/>
          <p:cNvPicPr>
            <a:picLocks noChangeAspect="1"/>
          </p:cNvPicPr>
          <p:nvPr/>
        </p:nvPicPr>
        <p:blipFill>
          <a:blip r:embed="rId6" cstate="print"/>
          <a:srcRect t="4655"/>
          <a:stretch>
            <a:fillRect/>
          </a:stretch>
        </p:blipFill>
        <p:spPr>
          <a:xfrm rot="829152">
            <a:off x="10755885" y="2446875"/>
            <a:ext cx="2000067" cy="2611295"/>
          </a:xfrm>
          <a:prstGeom prst="rect">
            <a:avLst/>
          </a:prstGeom>
        </p:spPr>
      </p:pic>
      <p:pic>
        <p:nvPicPr>
          <p:cNvPr id="33" name="Immagine 32" descr="elle-italia-oct-09-by-matt-jon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751766">
            <a:off x="9061999" y="1957468"/>
            <a:ext cx="1918881" cy="2564904"/>
          </a:xfrm>
          <a:prstGeom prst="rect">
            <a:avLst/>
          </a:prstGeom>
        </p:spPr>
      </p:pic>
      <p:pic>
        <p:nvPicPr>
          <p:cNvPr id="34" name="Immagine 33" descr="TU_STYLE_12.05.14_COVER.jpg"/>
          <p:cNvPicPr>
            <a:picLocks noChangeAspect="1"/>
          </p:cNvPicPr>
          <p:nvPr/>
        </p:nvPicPr>
        <p:blipFill>
          <a:blip r:embed="rId8" cstate="print"/>
          <a:srcRect t="2687"/>
          <a:stretch>
            <a:fillRect/>
          </a:stretch>
        </p:blipFill>
        <p:spPr>
          <a:xfrm rot="436119">
            <a:off x="9460413" y="3117645"/>
            <a:ext cx="2156020" cy="2872991"/>
          </a:xfrm>
          <a:prstGeom prst="rect">
            <a:avLst/>
          </a:prstGeom>
        </p:spPr>
      </p:pic>
      <p:pic>
        <p:nvPicPr>
          <p:cNvPr id="35" name="Immagine 34" descr="Marie-Claire-febbraio-2014_main_image_object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36896">
            <a:off x="9995302" y="4134500"/>
            <a:ext cx="2226334" cy="2921665"/>
          </a:xfrm>
          <a:prstGeom prst="rect">
            <a:avLst/>
          </a:prstGeom>
        </p:spPr>
      </p:pic>
      <p:pic>
        <p:nvPicPr>
          <p:cNvPr id="36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5783" y="2157601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5783" y="3169968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ttangolo 1"/>
          <p:cNvSpPr/>
          <p:nvPr/>
        </p:nvSpPr>
        <p:spPr>
          <a:xfrm>
            <a:off x="1621481" y="4352522"/>
            <a:ext cx="67183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213</a:t>
            </a:r>
            <a:r>
              <a:rPr lang="it-IT" sz="2400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2400" dirty="0" err="1"/>
              <a:t>éditoriaux</a:t>
            </a:r>
            <a:r>
              <a:rPr lang="it-IT" sz="2400" dirty="0"/>
              <a:t> de </a:t>
            </a:r>
            <a:r>
              <a:rPr lang="it-IT" sz="2400" dirty="0" err="1"/>
              <a:t>magazines</a:t>
            </a:r>
            <a:r>
              <a:rPr lang="it-IT" sz="2400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en </a:t>
            </a:r>
            <a:r>
              <a:rPr lang="it-IT" sz="2400" dirty="0" err="1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ligne</a:t>
            </a:r>
            <a:r>
              <a:rPr lang="it-IT" sz="2400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endParaRPr lang="it-IT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641781" y="3326524"/>
            <a:ext cx="67183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225 </a:t>
            </a:r>
            <a:r>
              <a:rPr lang="it-IT" sz="2400" dirty="0" err="1"/>
              <a:t>éditoriaux</a:t>
            </a:r>
            <a:r>
              <a:rPr lang="it-IT" sz="2400" dirty="0"/>
              <a:t> de </a:t>
            </a:r>
            <a:r>
              <a:rPr lang="it-IT" sz="2400" dirty="0" err="1"/>
              <a:t>magazines</a:t>
            </a:r>
            <a:r>
              <a:rPr lang="it-IT" sz="2400" dirty="0"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5" name="Rettangolo 4"/>
          <p:cNvSpPr/>
          <p:nvPr/>
        </p:nvSpPr>
        <p:spPr>
          <a:xfrm>
            <a:off x="1569214" y="2002182"/>
            <a:ext cx="67183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2016</a:t>
            </a:r>
          </a:p>
          <a:p>
            <a:r>
              <a:rPr lang="it-IT" sz="2800" b="1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Les</a:t>
            </a:r>
            <a:r>
              <a:rPr lang="it-IT" sz="2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2800" b="1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resultats</a:t>
            </a:r>
            <a:r>
              <a:rPr lang="it-IT" sz="2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à partir de </a:t>
            </a:r>
            <a:r>
              <a:rPr lang="it-IT" sz="2800" b="1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Janvier</a:t>
            </a:r>
            <a:r>
              <a:rPr lang="it-IT" sz="2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2800" b="1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jusqu’à</a:t>
            </a:r>
            <a:r>
              <a:rPr lang="it-IT" sz="2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2800" b="1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Tahoma" pitchFamily="34" charset="0"/>
                <a:cs typeface="Tahoma" pitchFamily="34" charset="0"/>
              </a:rPr>
              <a:t>aujourd’hui</a:t>
            </a:r>
            <a:endParaRPr lang="it-IT" sz="28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8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5783" y="422988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5783" y="5219997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ttangolo 5"/>
          <p:cNvSpPr/>
          <p:nvPr/>
        </p:nvSpPr>
        <p:spPr>
          <a:xfrm>
            <a:off x="9682937" y="7200752"/>
            <a:ext cx="374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>
                <a:latin typeface="Century Gothic" panose="020B0502020202020204" pitchFamily="34" charset="0"/>
              </a:rPr>
              <a:t>*dati di diffusione media Italia ed estero certificata ADS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20915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olo 1"/>
          <p:cNvSpPr txBox="1">
            <a:spLocks/>
          </p:cNvSpPr>
          <p:nvPr/>
        </p:nvSpPr>
        <p:spPr>
          <a:xfrm>
            <a:off x="10472967" y="1086464"/>
            <a:ext cx="2950096" cy="891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2327398" y="40502"/>
            <a:ext cx="8925735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Jour de la presse SS 2017 – Milano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32" y="4124899"/>
            <a:ext cx="1792346" cy="268613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3"/>
          <a:stretch/>
        </p:blipFill>
        <p:spPr>
          <a:xfrm>
            <a:off x="8415429" y="1277815"/>
            <a:ext cx="1974753" cy="26909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882" y="4124899"/>
            <a:ext cx="1792346" cy="268613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967" y="1282613"/>
            <a:ext cx="1792346" cy="268613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33" y="2627709"/>
            <a:ext cx="3743150" cy="374315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9"/>
          <a:srcRect l="17316" t="16660" r="37141" b="5232"/>
          <a:stretch/>
        </p:blipFill>
        <p:spPr>
          <a:xfrm>
            <a:off x="373365" y="2625678"/>
            <a:ext cx="3882200" cy="37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3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46715" y="-27755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407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du projet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416807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Nouveau système du budget pour la boutique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19282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cluster commandes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96653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général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44850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Plan marketing intégré SS 2017 et FW 2017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558474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collection </a:t>
            </a:r>
            <a:r>
              <a:rPr lang="fr-FR" sz="2400" dirty="0" err="1">
                <a:latin typeface="Century Gothic" panose="020B0502020202020204" pitchFamily="34" charset="0"/>
              </a:rPr>
              <a:t>Fall</a:t>
            </a:r>
            <a:r>
              <a:rPr lang="fr-FR" sz="2400" dirty="0">
                <a:latin typeface="Century Gothic" panose="020B0502020202020204" pitchFamily="34" charset="0"/>
              </a:rPr>
              <a:t> 2017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3738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Objectives du semestre</a:t>
            </a: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4136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1896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96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74168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3214" y="167337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6370660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66" y="5422705"/>
            <a:ext cx="979416" cy="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09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" b="13596"/>
          <a:stretch/>
        </p:blipFill>
        <p:spPr>
          <a:xfrm>
            <a:off x="-264889" y="-252611"/>
            <a:ext cx="13969552" cy="786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23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463" y="4283893"/>
            <a:ext cx="3431320" cy="331236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7919" y="747091"/>
            <a:ext cx="7980237" cy="770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519" y="5012461"/>
            <a:ext cx="2637207" cy="254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1638" y="4528402"/>
            <a:ext cx="3177136" cy="306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6334783" y="5226612"/>
            <a:ext cx="2079283" cy="5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COULEURS</a:t>
            </a:r>
          </a:p>
        </p:txBody>
      </p:sp>
      <p:sp>
        <p:nvSpPr>
          <p:cNvPr id="21519" name="Text Box 14"/>
          <p:cNvSpPr txBox="1">
            <a:spLocks noChangeArrowheads="1"/>
          </p:cNvSpPr>
          <p:nvPr/>
        </p:nvSpPr>
        <p:spPr bwMode="auto">
          <a:xfrm>
            <a:off x="3486346" y="4768832"/>
            <a:ext cx="2422338" cy="8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CATEGORIES</a:t>
            </a:r>
          </a:p>
        </p:txBody>
      </p:sp>
      <p:sp>
        <p:nvSpPr>
          <p:cNvPr id="21520" name="Text Box 15"/>
          <p:cNvSpPr txBox="1">
            <a:spLocks noChangeArrowheads="1"/>
          </p:cNvSpPr>
          <p:nvPr/>
        </p:nvSpPr>
        <p:spPr bwMode="auto">
          <a:xfrm>
            <a:off x="3384592" y="5290418"/>
            <a:ext cx="2672595" cy="216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bag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: bordure,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sac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interne</a:t>
            </a:r>
          </a:p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bag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mini: bordure,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sac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interne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avec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zip et coulisse</a:t>
            </a:r>
          </a:p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pocket: flap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classique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et à bande</a:t>
            </a:r>
          </a:p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city: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sac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interne</a:t>
            </a:r>
          </a:p>
          <a:p>
            <a:pPr algn="just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O folder mini: flap</a:t>
            </a:r>
          </a:p>
          <a:p>
            <a:pPr algn="just" eaLnBrk="1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endParaRPr lang="it-IT" altLang="it-IT" sz="1257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521" name="Text Box 16"/>
          <p:cNvSpPr txBox="1">
            <a:spLocks noChangeArrowheads="1"/>
          </p:cNvSpPr>
          <p:nvPr/>
        </p:nvSpPr>
        <p:spPr bwMode="auto">
          <a:xfrm>
            <a:off x="9564007" y="1193080"/>
            <a:ext cx="1985218" cy="49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FOLK NAIF</a:t>
            </a:r>
          </a:p>
        </p:txBody>
      </p:sp>
      <p:sp>
        <p:nvSpPr>
          <p:cNvPr id="21522" name="Text Box 17"/>
          <p:cNvSpPr txBox="1">
            <a:spLocks noChangeArrowheads="1"/>
          </p:cNvSpPr>
          <p:nvPr/>
        </p:nvSpPr>
        <p:spPr bwMode="auto">
          <a:xfrm>
            <a:off x="8232055" y="1905039"/>
            <a:ext cx="5124694" cy="436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/>
            <a:r>
              <a:rPr lang="it-IT" sz="1800" dirty="0">
                <a:solidFill>
                  <a:schemeClr val="bg1"/>
                </a:solidFill>
              </a:rPr>
              <a:t>Ispirazione </a:t>
            </a:r>
            <a:r>
              <a:rPr lang="it-IT" sz="1800" dirty="0" err="1">
                <a:solidFill>
                  <a:schemeClr val="bg1"/>
                </a:solidFill>
              </a:rPr>
              <a:t>neohippy</a:t>
            </a:r>
            <a:r>
              <a:rPr lang="it-IT" sz="1800" dirty="0">
                <a:solidFill>
                  <a:schemeClr val="bg1"/>
                </a:solidFill>
              </a:rPr>
              <a:t>, spirito folk, vibrazioni </a:t>
            </a:r>
            <a:r>
              <a:rPr lang="it-IT" sz="1800" dirty="0" err="1">
                <a:solidFill>
                  <a:schemeClr val="bg1"/>
                </a:solidFill>
              </a:rPr>
              <a:t>etno</a:t>
            </a:r>
            <a:r>
              <a:rPr lang="it-IT" sz="1800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</a:rPr>
              <a:t>Tendenza </a:t>
            </a:r>
            <a:r>
              <a:rPr lang="it-IT" sz="1800" dirty="0" err="1">
                <a:solidFill>
                  <a:schemeClr val="bg1"/>
                </a:solidFill>
              </a:rPr>
              <a:t>handcrafted</a:t>
            </a:r>
            <a:r>
              <a:rPr lang="it-IT" sz="1800" dirty="0">
                <a:solidFill>
                  <a:schemeClr val="bg1"/>
                </a:solidFill>
              </a:rPr>
              <a:t> e stile </a:t>
            </a:r>
            <a:r>
              <a:rPr lang="it-IT" sz="1800" dirty="0" err="1">
                <a:solidFill>
                  <a:schemeClr val="bg1"/>
                </a:solidFill>
              </a:rPr>
              <a:t>boho</a:t>
            </a:r>
            <a:r>
              <a:rPr lang="it-IT" sz="1800" dirty="0">
                <a:solidFill>
                  <a:schemeClr val="bg1"/>
                </a:solidFill>
              </a:rPr>
              <a:t> ispirano il tema di attacco stagione. Ricami floreali e motivi etnici per affrontare il freddo con un tocco folk.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</a:rPr>
              <a:t>Parola d’ordine: avventura, che si respira negli intarsi a fiori e nei motivi tribali ispirati al Marocco, alla tradizione navajo e ai tessuti aztechi.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</a:rPr>
              <a:t>I tessuti che caratterizzano il tema sono le lane grezze e materiche, lavorate con pois colorati, gli interni in flanella </a:t>
            </a:r>
            <a:r>
              <a:rPr lang="it-IT" sz="1800" dirty="0" err="1">
                <a:solidFill>
                  <a:schemeClr val="bg1"/>
                </a:solidFill>
              </a:rPr>
              <a:t>melange</a:t>
            </a:r>
            <a:r>
              <a:rPr lang="it-IT" sz="1800" dirty="0">
                <a:solidFill>
                  <a:schemeClr val="bg1"/>
                </a:solidFill>
              </a:rPr>
              <a:t> e </a:t>
            </a:r>
            <a:r>
              <a:rPr lang="it-IT" sz="1800" dirty="0" err="1">
                <a:solidFill>
                  <a:schemeClr val="bg1"/>
                </a:solidFill>
              </a:rPr>
              <a:t>bouclè</a:t>
            </a:r>
            <a:r>
              <a:rPr lang="it-IT" sz="1800" dirty="0">
                <a:solidFill>
                  <a:schemeClr val="bg1"/>
                </a:solidFill>
              </a:rPr>
              <a:t>, gli orditi tramati e le </a:t>
            </a:r>
            <a:r>
              <a:rPr lang="it-IT" sz="1800" dirty="0" err="1">
                <a:solidFill>
                  <a:schemeClr val="bg1"/>
                </a:solidFill>
              </a:rPr>
              <a:t>ecopellicce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  <a:r>
              <a:rPr lang="it-IT" sz="1800" dirty="0" err="1">
                <a:solidFill>
                  <a:schemeClr val="bg1"/>
                </a:solidFill>
              </a:rPr>
              <a:t>multicolor</a:t>
            </a:r>
            <a:r>
              <a:rPr lang="it-IT" sz="1800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</a:rPr>
              <a:t>La palette colori è lavorata su nuance intense come l’</a:t>
            </a:r>
            <a:r>
              <a:rPr lang="it-IT" sz="1800" dirty="0" err="1">
                <a:solidFill>
                  <a:schemeClr val="bg1"/>
                </a:solidFill>
              </a:rPr>
              <a:t>ottanio</a:t>
            </a:r>
            <a:r>
              <a:rPr lang="it-IT" sz="1800" dirty="0">
                <a:solidFill>
                  <a:schemeClr val="bg1"/>
                </a:solidFill>
              </a:rPr>
              <a:t>, il bordeaux e il melanzana per un’esplosione di colore.</a:t>
            </a:r>
            <a:endParaRPr lang="it-IT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524" name="Text Box 19"/>
          <p:cNvSpPr txBox="1">
            <a:spLocks noChangeArrowheads="1"/>
          </p:cNvSpPr>
          <p:nvPr/>
        </p:nvSpPr>
        <p:spPr bwMode="auto">
          <a:xfrm>
            <a:off x="1131056" y="5197394"/>
            <a:ext cx="1535989" cy="46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ANSES</a:t>
            </a:r>
          </a:p>
        </p:txBody>
      </p:sp>
      <p:sp>
        <p:nvSpPr>
          <p:cNvPr id="21525" name="Text Box 20"/>
          <p:cNvSpPr txBox="1">
            <a:spLocks noChangeArrowheads="1"/>
          </p:cNvSpPr>
          <p:nvPr/>
        </p:nvSpPr>
        <p:spPr bwMode="auto">
          <a:xfrm>
            <a:off x="821508" y="5641045"/>
            <a:ext cx="2122987" cy="90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Micro anse longue è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goutte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a goccia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fantaisie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fleurs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;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bandoulière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double pour O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bag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moon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;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bandoulière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O pocket,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bandoulière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pour O folder mini, nouvelle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bandoulière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à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gouttea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goccia</a:t>
            </a:r>
          </a:p>
          <a:p>
            <a:pPr algn="just" eaLnBrk="1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endParaRPr lang="it-IT" altLang="it-IT" sz="1257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Ovale 23"/>
          <p:cNvSpPr/>
          <p:nvPr/>
        </p:nvSpPr>
        <p:spPr>
          <a:xfrm>
            <a:off x="6796834" y="5751340"/>
            <a:ext cx="591488" cy="612176"/>
          </a:xfrm>
          <a:prstGeom prst="ellipse">
            <a:avLst/>
          </a:prstGeom>
          <a:solidFill>
            <a:srgbClr val="472826"/>
          </a:solidFill>
          <a:ln>
            <a:solidFill>
              <a:srgbClr val="482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/>
          <p:cNvSpPr/>
          <p:nvPr/>
        </p:nvSpPr>
        <p:spPr>
          <a:xfrm>
            <a:off x="7510345" y="5758491"/>
            <a:ext cx="591488" cy="612176"/>
          </a:xfrm>
          <a:prstGeom prst="ellipse">
            <a:avLst/>
          </a:prstGeom>
          <a:solidFill>
            <a:srgbClr val="2C4B6B"/>
          </a:solidFill>
          <a:ln>
            <a:solidFill>
              <a:srgbClr val="2C4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704278" y="6076776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bordeaux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7525530" y="6064579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ottanio</a:t>
            </a:r>
            <a:endParaRPr lang="it-IT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Ovale 30"/>
          <p:cNvSpPr/>
          <p:nvPr/>
        </p:nvSpPr>
        <p:spPr>
          <a:xfrm>
            <a:off x="7054389" y="6420358"/>
            <a:ext cx="591488" cy="612176"/>
          </a:xfrm>
          <a:prstGeom prst="ellipse">
            <a:avLst/>
          </a:prstGeom>
          <a:solidFill>
            <a:srgbClr val="716C8C"/>
          </a:solidFill>
          <a:ln>
            <a:solidFill>
              <a:srgbClr val="342E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6937313" y="6760621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melanzana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5" t="15782" r="7415" b="13759"/>
          <a:stretch/>
        </p:blipFill>
        <p:spPr>
          <a:xfrm>
            <a:off x="1016026" y="1189465"/>
            <a:ext cx="6218370" cy="3215083"/>
          </a:xfrm>
          <a:prstGeom prst="rect">
            <a:avLst/>
          </a:prstGeom>
        </p:spPr>
      </p:pic>
      <p:pic>
        <p:nvPicPr>
          <p:cNvPr id="20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1523" name="Text Box 18"/>
          <p:cNvSpPr txBox="1">
            <a:spLocks noChangeArrowheads="1"/>
          </p:cNvSpPr>
          <p:nvPr/>
        </p:nvSpPr>
        <p:spPr bwMode="auto">
          <a:xfrm>
            <a:off x="2183383" y="23356"/>
            <a:ext cx="6607140" cy="72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68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magine 3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601" y="6124270"/>
            <a:ext cx="1440000" cy="1440000"/>
          </a:xfrm>
          <a:prstGeom prst="rect">
            <a:avLst/>
          </a:prstGeom>
        </p:spPr>
      </p:pic>
      <p:pic>
        <p:nvPicPr>
          <p:cNvPr id="39" name="Immagine 3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97"/>
          <a:stretch/>
        </p:blipFill>
        <p:spPr>
          <a:xfrm>
            <a:off x="8039449" y="6175370"/>
            <a:ext cx="1440000" cy="1379567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753" y="6114937"/>
            <a:ext cx="1440000" cy="1440000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224" b="16704"/>
          <a:stretch/>
        </p:blipFill>
        <p:spPr>
          <a:xfrm>
            <a:off x="2437736" y="6361634"/>
            <a:ext cx="1694126" cy="1034631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943" b="11490"/>
          <a:stretch/>
        </p:blipFill>
        <p:spPr>
          <a:xfrm>
            <a:off x="6024592" y="6278979"/>
            <a:ext cx="1694126" cy="1195486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52" b="18476"/>
          <a:stretch/>
        </p:blipFill>
        <p:spPr>
          <a:xfrm>
            <a:off x="4231164" y="6361634"/>
            <a:ext cx="1694126" cy="103463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424" y="2627709"/>
            <a:ext cx="1576894" cy="1576894"/>
          </a:xfrm>
          <a:prstGeom prst="rect">
            <a:avLst/>
          </a:prstGeom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10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436" y="4469379"/>
            <a:ext cx="1488359" cy="148835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318" y="4483114"/>
            <a:ext cx="1488359" cy="1488359"/>
          </a:xfrm>
          <a:prstGeom prst="rect">
            <a:avLst/>
          </a:prstGeom>
        </p:spPr>
      </p:pic>
      <p:sp>
        <p:nvSpPr>
          <p:cNvPr id="33796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folk naif</a:t>
            </a:r>
          </a:p>
        </p:txBody>
      </p:sp>
      <p:sp>
        <p:nvSpPr>
          <p:cNvPr id="33797" name="CasellaDiTesto 1"/>
          <p:cNvSpPr txBox="1">
            <a:spLocks noChangeArrowheads="1"/>
          </p:cNvSpPr>
          <p:nvPr/>
        </p:nvSpPr>
        <p:spPr bwMode="auto">
          <a:xfrm>
            <a:off x="530663" y="2246492"/>
            <a:ext cx="123123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931326" y="229189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de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2646273" y="589226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flanelle </a:t>
            </a:r>
            <a:r>
              <a:rPr lang="it-IT" dirty="0" err="1">
                <a:latin typeface="Century Gothic" panose="020B0502020202020204" pitchFamily="34" charset="0"/>
              </a:rPr>
              <a:t>melange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25" name="Connettore diritto 24"/>
          <p:cNvCxnSpPr/>
          <p:nvPr/>
        </p:nvCxnSpPr>
        <p:spPr bwMode="auto">
          <a:xfrm flipV="1">
            <a:off x="2282722" y="625414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Immagine 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70" y="877052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748" y="950997"/>
            <a:ext cx="1440000" cy="1440000"/>
          </a:xfrm>
          <a:prstGeom prst="rect">
            <a:avLst/>
          </a:prstGeom>
        </p:spPr>
      </p:pic>
      <p:sp>
        <p:nvSpPr>
          <p:cNvPr id="28" name="CasellaDiTesto 27"/>
          <p:cNvSpPr txBox="1"/>
          <p:nvPr/>
        </p:nvSpPr>
        <p:spPr>
          <a:xfrm>
            <a:off x="5818001" y="22876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de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pois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11115268" y="5875652"/>
            <a:ext cx="187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7709261" y="5871129"/>
            <a:ext cx="249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laine</a:t>
            </a:r>
            <a:r>
              <a:rPr lang="it-IT" dirty="0">
                <a:latin typeface="Century Gothic" panose="020B0502020202020204" pitchFamily="34" charset="0"/>
              </a:rPr>
              <a:t> brute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2797994" y="40828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</a:t>
            </a:r>
            <a:r>
              <a:rPr lang="it-IT" dirty="0" err="1">
                <a:latin typeface="Century Gothic" panose="020B0502020202020204" pitchFamily="34" charset="0"/>
              </a:rPr>
              <a:t>ecofourrure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994" y="2726579"/>
            <a:ext cx="1440000" cy="144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0317" y="971525"/>
            <a:ext cx="1440000" cy="1440000"/>
          </a:xfrm>
          <a:prstGeom prst="rect">
            <a:avLst/>
          </a:prstGeom>
        </p:spPr>
      </p:pic>
      <p:sp>
        <p:nvSpPr>
          <p:cNvPr id="31" name="CasellaDiTesto 30"/>
          <p:cNvSpPr txBox="1"/>
          <p:nvPr/>
        </p:nvSpPr>
        <p:spPr>
          <a:xfrm>
            <a:off x="8541648" y="227975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</a:t>
            </a:r>
            <a:r>
              <a:rPr lang="it-IT" dirty="0" err="1">
                <a:latin typeface="Century Gothic" panose="020B0502020202020204" pitchFamily="34" charset="0"/>
              </a:rPr>
              <a:t>laine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cotolée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2020" y="4441936"/>
            <a:ext cx="1511041" cy="151104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935" y="4441936"/>
            <a:ext cx="1511041" cy="151104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061" y="4445890"/>
            <a:ext cx="1511041" cy="1511041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898" y="909195"/>
            <a:ext cx="1440000" cy="14400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4955" y="4460432"/>
            <a:ext cx="1486448" cy="148644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17" y="2726579"/>
            <a:ext cx="1580561" cy="1485625"/>
          </a:xfrm>
          <a:prstGeom prst="rect">
            <a:avLst/>
          </a:prstGeom>
        </p:spPr>
      </p:pic>
      <p:sp>
        <p:nvSpPr>
          <p:cNvPr id="44" name="CasellaDiTesto 57"/>
          <p:cNvSpPr txBox="1">
            <a:spLocks noChangeArrowheads="1"/>
          </p:cNvSpPr>
          <p:nvPr/>
        </p:nvSpPr>
        <p:spPr bwMode="auto">
          <a:xfrm>
            <a:off x="414258" y="6834937"/>
            <a:ext cx="1924176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moon</a:t>
            </a:r>
            <a:endParaRPr lang="it-IT" altLang="it-IT" dirty="0">
              <a:latin typeface="Century Gothic" panose="020B0502020202020204" pitchFamily="34" charset="0"/>
            </a:endParaRP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moon</a:t>
            </a:r>
            <a:r>
              <a:rPr lang="it-IT" altLang="it-IT" dirty="0">
                <a:latin typeface="Century Gothic" panose="020B0502020202020204" pitchFamily="34" charset="0"/>
              </a:rPr>
              <a:t> light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131" y="4460235"/>
            <a:ext cx="1488359" cy="1488359"/>
          </a:xfrm>
          <a:prstGeom prst="rect">
            <a:avLst/>
          </a:prstGeom>
        </p:spPr>
      </p:pic>
      <p:cxnSp>
        <p:nvCxnSpPr>
          <p:cNvPr id="24" name="Connettore diritto 23"/>
          <p:cNvCxnSpPr/>
          <p:nvPr/>
        </p:nvCxnSpPr>
        <p:spPr bwMode="auto">
          <a:xfrm flipV="1">
            <a:off x="2282722" y="4408295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Immagine 31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206" y="2645182"/>
            <a:ext cx="1572211" cy="1572211"/>
          </a:xfrm>
          <a:prstGeom prst="rect">
            <a:avLst/>
          </a:prstGeom>
        </p:spPr>
      </p:pic>
      <p:sp>
        <p:nvSpPr>
          <p:cNvPr id="46" name="CasellaDiTesto 45"/>
          <p:cNvSpPr txBox="1"/>
          <p:nvPr/>
        </p:nvSpPr>
        <p:spPr>
          <a:xfrm>
            <a:off x="7282680" y="409949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lines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23" name="Connettore diritto 22"/>
          <p:cNvCxnSpPr/>
          <p:nvPr/>
        </p:nvCxnSpPr>
        <p:spPr bwMode="auto">
          <a:xfrm flipV="1">
            <a:off x="2282722" y="256378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6191287" y="7194938"/>
            <a:ext cx="258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flanelle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4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2352709" y="-36587"/>
            <a:ext cx="5429788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Plan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du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development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CasellaDiTesto 53"/>
          <p:cNvSpPr txBox="1"/>
          <p:nvPr/>
        </p:nvSpPr>
        <p:spPr>
          <a:xfrm>
            <a:off x="1651807" y="2069306"/>
            <a:ext cx="213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italie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55" name="CasellaDiTesto 54"/>
          <p:cNvSpPr txBox="1"/>
          <p:nvPr/>
        </p:nvSpPr>
        <p:spPr>
          <a:xfrm>
            <a:off x="5153395" y="2004898"/>
            <a:ext cx="481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49 nouvelle ouverture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25 </a:t>
            </a:r>
            <a:r>
              <a:rPr lang="it-IT" sz="2000" dirty="0" err="1">
                <a:latin typeface="Century Gothic" panose="020B0502020202020204" pitchFamily="34" charset="0"/>
              </a:rPr>
              <a:t>rilocations</a:t>
            </a:r>
            <a:r>
              <a:rPr lang="it-IT" sz="2000" dirty="0">
                <a:latin typeface="Century Gothic" panose="020B0502020202020204" pitchFamily="34" charset="0"/>
              </a:rPr>
              <a:t> / restyling 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1651807" y="3050139"/>
            <a:ext cx="214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row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57" name="CasellaDiTesto 56"/>
          <p:cNvSpPr txBox="1"/>
          <p:nvPr/>
        </p:nvSpPr>
        <p:spPr>
          <a:xfrm>
            <a:off x="5153395" y="3111694"/>
            <a:ext cx="4779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65 </a:t>
            </a:r>
            <a:r>
              <a:rPr lang="it-IT" sz="2000" dirty="0" err="1">
                <a:latin typeface="Century Gothic" panose="020B0502020202020204" pitchFamily="34" charset="0"/>
              </a:rPr>
              <a:t>nouvelles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ouvertures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60" name="Freccia a destra 59"/>
          <p:cNvSpPr/>
          <p:nvPr/>
        </p:nvSpPr>
        <p:spPr>
          <a:xfrm>
            <a:off x="3479527" y="2112071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Freccia a destra 15"/>
          <p:cNvSpPr/>
          <p:nvPr/>
        </p:nvSpPr>
        <p:spPr>
          <a:xfrm>
            <a:off x="3479527" y="3064979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5153395" y="1173986"/>
            <a:ext cx="1425134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2016</a:t>
            </a:r>
            <a:endParaRPr lang="es-E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153395" y="4073966"/>
            <a:ext cx="1425600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2017</a:t>
            </a:r>
            <a:endParaRPr lang="es-E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1651807" y="4970395"/>
            <a:ext cx="213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italie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5153395" y="4878062"/>
            <a:ext cx="8151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Century Gothic" panose="020B0502020202020204" pitchFamily="34" charset="0"/>
              </a:rPr>
              <a:t>Phase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fr-FR" sz="2000" dirty="0">
                <a:latin typeface="Century Gothic" panose="020B0502020202020204" pitchFamily="34" charset="0"/>
              </a:rPr>
              <a:t>d’</a:t>
            </a:r>
            <a:r>
              <a:rPr lang="fr-FR" sz="2000" dirty="0" err="1">
                <a:latin typeface="Century Gothic" panose="020B0502020202020204" pitchFamily="34" charset="0"/>
              </a:rPr>
              <a:t>acceleration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fr-FR" sz="2000" dirty="0">
                <a:latin typeface="Century Gothic" panose="020B0502020202020204" pitchFamily="34" charset="0"/>
              </a:rPr>
              <a:t>complété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Achèvement</a:t>
            </a:r>
            <a:r>
              <a:rPr lang="it-IT" sz="2000" dirty="0">
                <a:latin typeface="Century Gothic" panose="020B0502020202020204" pitchFamily="34" charset="0"/>
              </a:rPr>
              <a:t> plan de </a:t>
            </a:r>
            <a:r>
              <a:rPr lang="it-IT" sz="2000" dirty="0" err="1">
                <a:latin typeface="Century Gothic" panose="020B0502020202020204" pitchFamily="34" charset="0"/>
              </a:rPr>
              <a:t>development</a:t>
            </a:r>
            <a:r>
              <a:rPr lang="it-IT" sz="2000" dirty="0">
                <a:latin typeface="Century Gothic" panose="020B0502020202020204" pitchFamily="34" charset="0"/>
              </a:rPr>
              <a:t> et </a:t>
            </a:r>
            <a:r>
              <a:rPr lang="it-IT" sz="2000" dirty="0" err="1">
                <a:latin typeface="Century Gothic" panose="020B0502020202020204" pitchFamily="34" charset="0"/>
              </a:rPr>
              <a:t>phase</a:t>
            </a:r>
            <a:r>
              <a:rPr lang="it-IT" sz="2000" dirty="0">
                <a:latin typeface="Century Gothic" panose="020B0502020202020204" pitchFamily="34" charset="0"/>
              </a:rPr>
              <a:t> de </a:t>
            </a:r>
            <a:r>
              <a:rPr lang="it-IT" sz="2000" dirty="0" err="1">
                <a:latin typeface="Century Gothic" panose="020B0502020202020204" pitchFamily="34" charset="0"/>
              </a:rPr>
              <a:t>rafforcement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1651807" y="6402322"/>
            <a:ext cx="214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row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5153395" y="6156101"/>
            <a:ext cx="8116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Phase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d’acceleration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pays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prioritairs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Valutation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opportunitées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pays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prioritairs</a:t>
            </a:r>
            <a:endParaRPr lang="it-IT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Century Gothic" panose="020B0502020202020204" pitchFamily="34" charset="0"/>
              </a:rPr>
              <a:t>Avancement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marchés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avec</a:t>
            </a:r>
            <a:r>
              <a:rPr lang="it-IT" sz="2000" dirty="0">
                <a:latin typeface="Century Gothic" panose="020B0502020202020204" pitchFamily="34" charset="0"/>
              </a:rPr>
              <a:t> plan de </a:t>
            </a:r>
            <a:r>
              <a:rPr lang="it-IT" sz="2000" dirty="0" err="1">
                <a:latin typeface="Century Gothic" panose="020B0502020202020204" pitchFamily="34" charset="0"/>
              </a:rPr>
              <a:t>dévelopement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partagé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2" name="Freccia a destra 21"/>
          <p:cNvSpPr/>
          <p:nvPr/>
        </p:nvSpPr>
        <p:spPr>
          <a:xfrm>
            <a:off x="3479527" y="4985235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Freccia a destra 22"/>
          <p:cNvSpPr/>
          <p:nvPr/>
        </p:nvSpPr>
        <p:spPr>
          <a:xfrm>
            <a:off x="3479527" y="6417162"/>
            <a:ext cx="746976" cy="49354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Parentesi graffa chiusa 2"/>
          <p:cNvSpPr/>
          <p:nvPr/>
        </p:nvSpPr>
        <p:spPr>
          <a:xfrm>
            <a:off x="9600207" y="1703139"/>
            <a:ext cx="385200" cy="20046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asellaDiTesto 24"/>
          <p:cNvSpPr txBox="1"/>
          <p:nvPr/>
        </p:nvSpPr>
        <p:spPr>
          <a:xfrm>
            <a:off x="10355113" y="2351871"/>
            <a:ext cx="3061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114 </a:t>
            </a:r>
            <a:r>
              <a:rPr lang="it-IT" sz="2000" dirty="0" err="1">
                <a:latin typeface="Century Gothic" panose="020B0502020202020204" pitchFamily="34" charset="0"/>
              </a:rPr>
              <a:t>nouvelles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ouvertures</a:t>
            </a:r>
            <a:r>
              <a:rPr lang="it-IT" sz="2000" dirty="0">
                <a:latin typeface="Century Gothic" panose="020B0502020202020204" pitchFamily="34" charset="0"/>
              </a:rPr>
              <a:t>+ 25 </a:t>
            </a:r>
            <a:r>
              <a:rPr lang="it-IT" sz="2000" dirty="0" err="1">
                <a:latin typeface="Century Gothic" panose="020B0502020202020204" pitchFamily="34" charset="0"/>
              </a:rPr>
              <a:t>rilocations</a:t>
            </a:r>
            <a:r>
              <a:rPr lang="it-IT" sz="2000" dirty="0">
                <a:latin typeface="Century Gothic" panose="020B0502020202020204" pitchFamily="34" charset="0"/>
              </a:rPr>
              <a:t> / restyling</a:t>
            </a:r>
          </a:p>
        </p:txBody>
      </p:sp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200691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2987749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4908005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6339932"/>
            <a:ext cx="641299" cy="64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5966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418" y="5577050"/>
            <a:ext cx="1592645" cy="159264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917" y="5448926"/>
            <a:ext cx="1782345" cy="178234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2279" y="5448926"/>
            <a:ext cx="1782345" cy="178234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128" y="5448926"/>
            <a:ext cx="1782345" cy="178234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567" y="2129388"/>
            <a:ext cx="1605301" cy="160530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929" y="2150622"/>
            <a:ext cx="1605301" cy="16053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533" y="894874"/>
            <a:ext cx="1440000" cy="1440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480" y="900717"/>
            <a:ext cx="1440000" cy="1440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598" y="946987"/>
            <a:ext cx="1440000" cy="1440000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456"/>
          <a:stretch/>
        </p:blipFill>
        <p:spPr>
          <a:xfrm>
            <a:off x="10115695" y="2546070"/>
            <a:ext cx="1572744" cy="1203847"/>
          </a:xfrm>
          <a:prstGeom prst="rect">
            <a:avLst/>
          </a:prstGeom>
        </p:spPr>
      </p:pic>
      <p:pic>
        <p:nvPicPr>
          <p:cNvPr id="55" name="pasted-image.pdf"/>
          <p:cNvPicPr>
            <a:picLocks noChangeAspect="1"/>
          </p:cNvPicPr>
          <p:nvPr/>
        </p:nvPicPr>
        <p:blipFill>
          <a:blip r:embed="rId1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84" y="2406893"/>
            <a:ext cx="1440000" cy="144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71" y="908524"/>
            <a:ext cx="1440000" cy="14400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658" y="932793"/>
            <a:ext cx="1440000" cy="14400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079" y="2411845"/>
            <a:ext cx="1440000" cy="1440000"/>
          </a:xfrm>
          <a:prstGeom prst="rect">
            <a:avLst/>
          </a:prstGeom>
        </p:spPr>
      </p:pic>
      <p:pic>
        <p:nvPicPr>
          <p:cNvPr id="58" name="Immagine 5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783" y="926423"/>
            <a:ext cx="1440000" cy="144000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688" y="5567821"/>
            <a:ext cx="1646324" cy="1646324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85"/>
          <a:stretch/>
        </p:blipFill>
        <p:spPr>
          <a:xfrm>
            <a:off x="6308209" y="4058124"/>
            <a:ext cx="2004322" cy="1555661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763" y="3695641"/>
            <a:ext cx="1900306" cy="1900306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546" y="3673713"/>
            <a:ext cx="1900306" cy="1900306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9111" y="3714260"/>
            <a:ext cx="1807020" cy="1807020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170" y="3702750"/>
            <a:ext cx="1807020" cy="1807020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089" y="3714260"/>
            <a:ext cx="1807020" cy="1807020"/>
          </a:xfrm>
          <a:prstGeom prst="rect">
            <a:avLst/>
          </a:prstGeom>
        </p:spPr>
      </p:pic>
      <p:sp>
        <p:nvSpPr>
          <p:cNvPr id="33808" name="CasellaDiTesto 49"/>
          <p:cNvSpPr txBox="1">
            <a:spLocks noChangeArrowheads="1"/>
          </p:cNvSpPr>
          <p:nvPr/>
        </p:nvSpPr>
        <p:spPr bwMode="auto">
          <a:xfrm>
            <a:off x="436782" y="2127019"/>
            <a:ext cx="172212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mini</a:t>
            </a:r>
          </a:p>
        </p:txBody>
      </p:sp>
      <p:sp>
        <p:nvSpPr>
          <p:cNvPr id="33814" name="CasellaDiTesto 55"/>
          <p:cNvSpPr txBox="1">
            <a:spLocks noChangeArrowheads="1"/>
          </p:cNvSpPr>
          <p:nvPr/>
        </p:nvSpPr>
        <p:spPr bwMode="auto">
          <a:xfrm>
            <a:off x="440522" y="5074399"/>
            <a:ext cx="17201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pocket</a:t>
            </a:r>
          </a:p>
        </p:txBody>
      </p:sp>
      <p:sp>
        <p:nvSpPr>
          <p:cNvPr id="30" name="CasellaDiTesto 36"/>
          <p:cNvSpPr txBox="1">
            <a:spLocks noChangeArrowheads="1"/>
          </p:cNvSpPr>
          <p:nvPr/>
        </p:nvSpPr>
        <p:spPr bwMode="auto">
          <a:xfrm>
            <a:off x="440026" y="6817103"/>
            <a:ext cx="1456724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city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folk naif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2213281" y="221631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de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7" name="CasellaDiTesto 36"/>
          <p:cNvSpPr txBox="1"/>
          <p:nvPr/>
        </p:nvSpPr>
        <p:spPr>
          <a:xfrm>
            <a:off x="2485722" y="6821423"/>
            <a:ext cx="296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interne </a:t>
            </a:r>
            <a:r>
              <a:rPr lang="it-IT" i="1" dirty="0">
                <a:latin typeface="Century Gothic" panose="020B0502020202020204" pitchFamily="34" charset="0"/>
              </a:rPr>
              <a:t>pois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2604177" y="5128197"/>
            <a:ext cx="226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Flaps de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23" name="Connettore diritto 22"/>
          <p:cNvCxnSpPr/>
          <p:nvPr/>
        </p:nvCxnSpPr>
        <p:spPr bwMode="auto">
          <a:xfrm flipV="1">
            <a:off x="2517403" y="389911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Immagine 16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1409" y="5364013"/>
            <a:ext cx="1644767" cy="1644767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55"/>
          <a:stretch/>
        </p:blipFill>
        <p:spPr>
          <a:xfrm>
            <a:off x="10788598" y="5401570"/>
            <a:ext cx="1364262" cy="1644767"/>
          </a:xfrm>
          <a:prstGeom prst="rect">
            <a:avLst/>
          </a:prstGeom>
        </p:spPr>
      </p:pic>
      <p:sp>
        <p:nvSpPr>
          <p:cNvPr id="46" name="CasellaDiTesto 45"/>
          <p:cNvSpPr txBox="1"/>
          <p:nvPr/>
        </p:nvSpPr>
        <p:spPr>
          <a:xfrm>
            <a:off x="10640313" y="6803474"/>
            <a:ext cx="273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Flaps de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50" name="Rettangolo 49"/>
          <p:cNvSpPr/>
          <p:nvPr/>
        </p:nvSpPr>
        <p:spPr>
          <a:xfrm>
            <a:off x="5741563" y="5138697"/>
            <a:ext cx="213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Flaps de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pois</a:t>
            </a:r>
          </a:p>
        </p:txBody>
      </p:sp>
      <p:sp>
        <p:nvSpPr>
          <p:cNvPr id="56" name="Rettangolo 55"/>
          <p:cNvSpPr/>
          <p:nvPr/>
        </p:nvSpPr>
        <p:spPr>
          <a:xfrm>
            <a:off x="9288470" y="5138697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Flaps de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tribe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57" name="CasellaDiTesto 56"/>
          <p:cNvSpPr txBox="1"/>
          <p:nvPr/>
        </p:nvSpPr>
        <p:spPr>
          <a:xfrm>
            <a:off x="5480479" y="361159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24" name="Connettore diritto 23"/>
          <p:cNvCxnSpPr/>
          <p:nvPr/>
        </p:nvCxnSpPr>
        <p:spPr bwMode="auto">
          <a:xfrm flipV="1">
            <a:off x="2376102" y="7157578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ttore diritto 24"/>
          <p:cNvCxnSpPr/>
          <p:nvPr/>
        </p:nvCxnSpPr>
        <p:spPr bwMode="auto">
          <a:xfrm flipV="1">
            <a:off x="2399297" y="5484569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CasellaDiTesto 71"/>
          <p:cNvSpPr txBox="1"/>
          <p:nvPr/>
        </p:nvSpPr>
        <p:spPr>
          <a:xfrm>
            <a:off x="5351735" y="2195661"/>
            <a:ext cx="250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de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pois</a:t>
            </a:r>
          </a:p>
        </p:txBody>
      </p:sp>
      <p:pic>
        <p:nvPicPr>
          <p:cNvPr id="60" name="Immagine 59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279"/>
          <a:stretch/>
        </p:blipFill>
        <p:spPr>
          <a:xfrm>
            <a:off x="8686607" y="2590462"/>
            <a:ext cx="1572744" cy="1159455"/>
          </a:xfrm>
          <a:prstGeom prst="rect">
            <a:avLst/>
          </a:prstGeom>
        </p:spPr>
      </p:pic>
      <p:sp>
        <p:nvSpPr>
          <p:cNvPr id="61" name="CasellaDiTesto 60"/>
          <p:cNvSpPr txBox="1"/>
          <p:nvPr/>
        </p:nvSpPr>
        <p:spPr>
          <a:xfrm>
            <a:off x="8556350" y="3607687"/>
            <a:ext cx="310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flanelle </a:t>
            </a:r>
            <a:r>
              <a:rPr lang="it-IT" dirty="0" err="1">
                <a:latin typeface="Century Gothic" panose="020B0502020202020204" pitchFamily="34" charset="0"/>
              </a:rPr>
              <a:t>melange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62" name="CasellaDiTesto 61"/>
          <p:cNvSpPr txBox="1"/>
          <p:nvPr/>
        </p:nvSpPr>
        <p:spPr>
          <a:xfrm>
            <a:off x="2596094" y="3626529"/>
            <a:ext cx="310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laine</a:t>
            </a:r>
            <a:r>
              <a:rPr lang="it-IT" dirty="0">
                <a:latin typeface="Century Gothic" panose="020B0502020202020204" pitchFamily="34" charset="0"/>
              </a:rPr>
              <a:t> brute</a:t>
            </a:r>
          </a:p>
        </p:txBody>
      </p:sp>
      <p:sp>
        <p:nvSpPr>
          <p:cNvPr id="65" name="CasellaDiTesto 64"/>
          <p:cNvSpPr txBox="1"/>
          <p:nvPr/>
        </p:nvSpPr>
        <p:spPr>
          <a:xfrm>
            <a:off x="6766460" y="6828377"/>
            <a:ext cx="317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flanelle </a:t>
            </a:r>
            <a:r>
              <a:rPr lang="it-IT" dirty="0" err="1">
                <a:latin typeface="Century Gothic" panose="020B0502020202020204" pitchFamily="34" charset="0"/>
              </a:rPr>
              <a:t>melange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76" name="Connettore diritto 75"/>
          <p:cNvCxnSpPr/>
          <p:nvPr/>
        </p:nvCxnSpPr>
        <p:spPr bwMode="auto">
          <a:xfrm flipV="1">
            <a:off x="2543423" y="248369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CasellaDiTesto 76"/>
          <p:cNvSpPr txBox="1"/>
          <p:nvPr/>
        </p:nvSpPr>
        <p:spPr>
          <a:xfrm>
            <a:off x="8880166" y="2195661"/>
            <a:ext cx="250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de </a:t>
            </a:r>
            <a:r>
              <a:rPr lang="it-IT" dirty="0" err="1">
                <a:latin typeface="Century Gothic" panose="020B0502020202020204" pitchFamily="34" charset="0"/>
              </a:rPr>
              <a:t>ecofourrure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78" name="CasellaDiTesto 77"/>
          <p:cNvSpPr txBox="1"/>
          <p:nvPr/>
        </p:nvSpPr>
        <p:spPr>
          <a:xfrm>
            <a:off x="4119636" y="6798033"/>
            <a:ext cx="1804630" cy="3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interne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63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magin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637" y="2157903"/>
            <a:ext cx="2035318" cy="2035318"/>
          </a:xfrm>
          <a:prstGeom prst="rect">
            <a:avLst/>
          </a:prstGeom>
        </p:spPr>
      </p:pic>
      <p:pic>
        <p:nvPicPr>
          <p:cNvPr id="71" name="Immagine 7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659" y="2188901"/>
            <a:ext cx="2035318" cy="2035318"/>
          </a:xfrm>
          <a:prstGeom prst="rect">
            <a:avLst/>
          </a:prstGeom>
        </p:spPr>
      </p:pic>
      <p:pic>
        <p:nvPicPr>
          <p:cNvPr id="73" name="Immagine 7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571" y="2188901"/>
            <a:ext cx="2035318" cy="203531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266" y="995152"/>
            <a:ext cx="1566280" cy="147303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818" y="1025595"/>
            <a:ext cx="1440000" cy="1440000"/>
          </a:xfrm>
          <a:prstGeom prst="rect">
            <a:avLst/>
          </a:prstGeom>
        </p:spPr>
      </p:pic>
      <p:pic>
        <p:nvPicPr>
          <p:cNvPr id="55" name="pasted-image.pdf"/>
          <p:cNvPicPr>
            <a:picLocks noChangeAspect="1"/>
          </p:cNvPicPr>
          <p:nvPr/>
        </p:nvPicPr>
        <p:blipFill>
          <a:blip r:embed="rId8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33808" name="CasellaDiTesto 49"/>
          <p:cNvSpPr txBox="1">
            <a:spLocks noChangeArrowheads="1"/>
          </p:cNvSpPr>
          <p:nvPr/>
        </p:nvSpPr>
        <p:spPr bwMode="auto">
          <a:xfrm>
            <a:off x="436782" y="2127019"/>
            <a:ext cx="172212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folder mini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folk naif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3209796" y="220751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de </a:t>
            </a:r>
            <a:r>
              <a:rPr lang="it-IT" dirty="0" err="1">
                <a:latin typeface="Century Gothic" panose="020B0502020202020204" pitchFamily="34" charset="0"/>
              </a:rPr>
              <a:t>cordura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44" name="Immagine 4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322" y="5946606"/>
            <a:ext cx="1193620" cy="1193620"/>
          </a:xfrm>
          <a:prstGeom prst="rect">
            <a:avLst/>
          </a:prstGeom>
        </p:spPr>
      </p:pic>
      <p:pic>
        <p:nvPicPr>
          <p:cNvPr id="45" name="Immagine 4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633" y="5946606"/>
            <a:ext cx="1193620" cy="1193620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875" y="6009994"/>
            <a:ext cx="1193620" cy="1193620"/>
          </a:xfrm>
          <a:prstGeom prst="rect">
            <a:avLst/>
          </a:prstGeom>
        </p:spPr>
      </p:pic>
      <p:pic>
        <p:nvPicPr>
          <p:cNvPr id="48" name="Immagine 47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187" y="5901969"/>
            <a:ext cx="1193620" cy="1193620"/>
          </a:xfrm>
          <a:prstGeom prst="rect">
            <a:avLst/>
          </a:prstGeom>
        </p:spPr>
      </p:pic>
      <p:pic>
        <p:nvPicPr>
          <p:cNvPr id="49" name="Immagine 4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7429" y="5901969"/>
            <a:ext cx="1193620" cy="1193620"/>
          </a:xfrm>
          <a:prstGeom prst="rect">
            <a:avLst/>
          </a:prstGeom>
        </p:spPr>
      </p:pic>
      <p:pic>
        <p:nvPicPr>
          <p:cNvPr id="51" name="Immagine 50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576" y="5904875"/>
            <a:ext cx="1193620" cy="1193620"/>
          </a:xfrm>
          <a:prstGeom prst="rect">
            <a:avLst/>
          </a:prstGeom>
        </p:spPr>
      </p:pic>
      <p:pic>
        <p:nvPicPr>
          <p:cNvPr id="52" name="Immagine 5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811" y="5875128"/>
            <a:ext cx="1193620" cy="1193620"/>
          </a:xfrm>
          <a:prstGeom prst="rect">
            <a:avLst/>
          </a:prstGeom>
        </p:spPr>
      </p:pic>
      <p:pic>
        <p:nvPicPr>
          <p:cNvPr id="53" name="Immagine 5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2805" y="5875128"/>
            <a:ext cx="1193620" cy="1193620"/>
          </a:xfrm>
          <a:prstGeom prst="rect">
            <a:avLst/>
          </a:prstGeom>
        </p:spPr>
      </p:pic>
      <p:pic>
        <p:nvPicPr>
          <p:cNvPr id="54" name="Immagine 53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6799" y="5884916"/>
            <a:ext cx="1193620" cy="1193620"/>
          </a:xfrm>
          <a:prstGeom prst="rect">
            <a:avLst/>
          </a:prstGeom>
        </p:spPr>
      </p:pic>
      <p:cxnSp>
        <p:nvCxnSpPr>
          <p:cNvPr id="24" name="Connettore diritto 23"/>
          <p:cNvCxnSpPr/>
          <p:nvPr/>
        </p:nvCxnSpPr>
        <p:spPr bwMode="auto">
          <a:xfrm flipV="1">
            <a:off x="2317558" y="5779235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016676" y="7097519"/>
            <a:ext cx="451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bandoulière</a:t>
            </a:r>
            <a:r>
              <a:rPr lang="it-IT" dirty="0">
                <a:latin typeface="Century Gothic" panose="020B0502020202020204" pitchFamily="34" charset="0"/>
              </a:rPr>
              <a:t> O </a:t>
            </a:r>
            <a:r>
              <a:rPr lang="it-IT" dirty="0" err="1">
                <a:latin typeface="Century Gothic" panose="020B0502020202020204" pitchFamily="34" charset="0"/>
              </a:rPr>
              <a:t>bag</a:t>
            </a:r>
            <a:r>
              <a:rPr lang="it-IT" dirty="0">
                <a:latin typeface="Century Gothic" panose="020B0502020202020204" pitchFamily="34" charset="0"/>
              </a:rPr>
              <a:t>, O </a:t>
            </a:r>
            <a:r>
              <a:rPr lang="it-IT" dirty="0" err="1">
                <a:latin typeface="Century Gothic" panose="020B0502020202020204" pitchFamily="34" charset="0"/>
              </a:rPr>
              <a:t>bag</a:t>
            </a:r>
            <a:r>
              <a:rPr lang="it-IT" dirty="0">
                <a:latin typeface="Century Gothic" panose="020B0502020202020204" pitchFamily="34" charset="0"/>
              </a:rPr>
              <a:t> mini, O </a:t>
            </a:r>
            <a:r>
              <a:rPr lang="it-IT" dirty="0" err="1">
                <a:latin typeface="Century Gothic" panose="020B0502020202020204" pitchFamily="34" charset="0"/>
              </a:rPr>
              <a:t>bag</a:t>
            </a:r>
            <a:r>
              <a:rPr lang="it-IT" dirty="0">
                <a:latin typeface="Century Gothic" panose="020B0502020202020204" pitchFamily="34" charset="0"/>
              </a:rPr>
              <a:t> ‘50</a:t>
            </a:r>
          </a:p>
        </p:txBody>
      </p:sp>
      <p:sp>
        <p:nvSpPr>
          <p:cNvPr id="69" name="CasellaDiTesto 68"/>
          <p:cNvSpPr txBox="1"/>
          <p:nvPr/>
        </p:nvSpPr>
        <p:spPr>
          <a:xfrm>
            <a:off x="7438746" y="7171272"/>
            <a:ext cx="229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bandoulière</a:t>
            </a:r>
            <a:r>
              <a:rPr lang="it-IT" dirty="0">
                <a:latin typeface="Century Gothic" panose="020B0502020202020204" pitchFamily="34" charset="0"/>
              </a:rPr>
              <a:t> O folder</a:t>
            </a:r>
          </a:p>
        </p:txBody>
      </p:sp>
      <p:sp>
        <p:nvSpPr>
          <p:cNvPr id="70" name="CasellaDiTesto 69"/>
          <p:cNvSpPr txBox="1"/>
          <p:nvPr/>
        </p:nvSpPr>
        <p:spPr>
          <a:xfrm>
            <a:off x="10363448" y="7179739"/>
            <a:ext cx="253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bandoulière</a:t>
            </a:r>
            <a:r>
              <a:rPr lang="it-IT" dirty="0">
                <a:latin typeface="Century Gothic" panose="020B0502020202020204" pitchFamily="34" charset="0"/>
              </a:rPr>
              <a:t> O pocket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956" y="4153195"/>
            <a:ext cx="1558392" cy="155839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871" y="4153195"/>
            <a:ext cx="1558392" cy="15583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7578" y="620869"/>
            <a:ext cx="1735187" cy="173518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9681" y="640161"/>
            <a:ext cx="1735187" cy="1735187"/>
          </a:xfrm>
          <a:prstGeom prst="rect">
            <a:avLst/>
          </a:prstGeom>
        </p:spPr>
      </p:pic>
      <p:sp>
        <p:nvSpPr>
          <p:cNvPr id="62" name="CasellaDiTesto 61"/>
          <p:cNvSpPr txBox="1"/>
          <p:nvPr/>
        </p:nvSpPr>
        <p:spPr>
          <a:xfrm>
            <a:off x="8393159" y="225496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Flaps de </a:t>
            </a:r>
            <a:r>
              <a:rPr lang="it-IT" dirty="0" err="1">
                <a:latin typeface="Century Gothic" panose="020B0502020202020204" pitchFamily="34" charset="0"/>
              </a:rPr>
              <a:t>ecocuir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63" name="CasellaDiTesto 36"/>
          <p:cNvSpPr txBox="1">
            <a:spLocks noChangeArrowheads="1"/>
          </p:cNvSpPr>
          <p:nvPr/>
        </p:nvSpPr>
        <p:spPr bwMode="auto">
          <a:xfrm>
            <a:off x="257152" y="5303524"/>
            <a:ext cx="2566684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manici e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tracolle </a:t>
            </a:r>
          </a:p>
        </p:txBody>
      </p:sp>
      <p:pic>
        <p:nvPicPr>
          <p:cNvPr id="65" name="Immagine 64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3700" y="637021"/>
            <a:ext cx="1735187" cy="1735187"/>
          </a:xfrm>
          <a:prstGeom prst="rect">
            <a:avLst/>
          </a:prstGeom>
        </p:spPr>
      </p:pic>
      <p:sp>
        <p:nvSpPr>
          <p:cNvPr id="66" name="CasellaDiTesto 65"/>
          <p:cNvSpPr txBox="1"/>
          <p:nvPr/>
        </p:nvSpPr>
        <p:spPr>
          <a:xfrm>
            <a:off x="2436804" y="554490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micro </a:t>
            </a:r>
            <a:r>
              <a:rPr lang="it-IT" dirty="0" err="1">
                <a:latin typeface="Century Gothic" panose="020B0502020202020204" pitchFamily="34" charset="0"/>
              </a:rPr>
              <a:t>anes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810" y="1027100"/>
            <a:ext cx="1440000" cy="1440000"/>
          </a:xfrm>
          <a:prstGeom prst="rect">
            <a:avLst/>
          </a:prstGeom>
        </p:spPr>
      </p:pic>
      <p:sp>
        <p:nvSpPr>
          <p:cNvPr id="74" name="CasellaDiTesto 59"/>
          <p:cNvSpPr txBox="1">
            <a:spLocks noChangeArrowheads="1"/>
          </p:cNvSpPr>
          <p:nvPr/>
        </p:nvSpPr>
        <p:spPr bwMode="auto">
          <a:xfrm>
            <a:off x="438776" y="3320103"/>
            <a:ext cx="1720132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shoes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woman</a:t>
            </a:r>
          </a:p>
        </p:txBody>
      </p:sp>
      <p:sp>
        <p:nvSpPr>
          <p:cNvPr id="75" name="CasellaDiTesto 74"/>
          <p:cNvSpPr txBox="1"/>
          <p:nvPr/>
        </p:nvSpPr>
        <p:spPr>
          <a:xfrm>
            <a:off x="4173066" y="388609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Accessoires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tribe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76" name="Connettore diritto 75"/>
          <p:cNvCxnSpPr/>
          <p:nvPr/>
        </p:nvCxnSpPr>
        <p:spPr bwMode="auto">
          <a:xfrm flipV="1">
            <a:off x="2341495" y="2523212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ttore diritto 22"/>
          <p:cNvCxnSpPr/>
          <p:nvPr/>
        </p:nvCxnSpPr>
        <p:spPr bwMode="auto">
          <a:xfrm flipV="1">
            <a:off x="2288342" y="4146316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953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657" y="3880189"/>
            <a:ext cx="3923840" cy="3787814"/>
          </a:xfrm>
          <a:prstGeom prst="rect">
            <a:avLst/>
          </a:prstGeom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5016" y="5027088"/>
            <a:ext cx="2470938" cy="238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4635" y="1046566"/>
            <a:ext cx="6336058" cy="611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4489" y="5013493"/>
            <a:ext cx="2367555" cy="228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7251819" y="5351295"/>
            <a:ext cx="1849243" cy="514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COLORI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3939649" y="4475405"/>
            <a:ext cx="3127886" cy="2758585"/>
            <a:chOff x="5405301" y="4407446"/>
            <a:chExt cx="2958759" cy="2703842"/>
          </a:xfrm>
        </p:grpSpPr>
        <p:sp>
          <p:nvSpPr>
            <p:cNvPr id="21519" name="Text Box 14"/>
            <p:cNvSpPr txBox="1">
              <a:spLocks noChangeArrowheads="1"/>
            </p:cNvSpPr>
            <p:nvPr/>
          </p:nvSpPr>
          <p:spPr bwMode="auto">
            <a:xfrm>
              <a:off x="5728445" y="4407446"/>
              <a:ext cx="2563993" cy="431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3131" tIns="56566" rIns="113131" bIns="56566"/>
            <a:lstStyle>
              <a:lvl1pPr>
                <a:lnSpc>
                  <a:spcPct val="93000"/>
                </a:lnSpc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1pPr>
              <a:lvl2pPr>
                <a:lnSpc>
                  <a:spcPct val="93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2pPr>
              <a:lvl3pPr>
                <a:lnSpc>
                  <a:spcPct val="93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3pPr>
              <a:lvl4pPr>
                <a:lnSpc>
                  <a:spcPct val="93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4pPr>
              <a:lvl5pPr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9pPr>
            </a:lstStyle>
            <a:p>
              <a:pPr algn="just" eaLnBrk="1">
                <a:lnSpc>
                  <a:spcPct val="102000"/>
                </a:lnSpc>
                <a:spcAft>
                  <a:spcPct val="0"/>
                </a:spcAft>
              </a:pPr>
              <a:r>
                <a:rPr lang="it-IT" altLang="it-IT" sz="2765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CATEGORIE</a:t>
              </a:r>
            </a:p>
          </p:txBody>
        </p:sp>
        <p:sp>
          <p:nvSpPr>
            <p:cNvPr id="21520" name="Text Box 15"/>
            <p:cNvSpPr txBox="1">
              <a:spLocks noChangeArrowheads="1"/>
            </p:cNvSpPr>
            <p:nvPr/>
          </p:nvSpPr>
          <p:spPr bwMode="auto">
            <a:xfrm>
              <a:off x="5405301" y="4856496"/>
              <a:ext cx="2958759" cy="2254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3131" tIns="56566" rIns="113131" bIns="56566"/>
            <a:lstStyle>
              <a:lvl1pPr>
                <a:lnSpc>
                  <a:spcPct val="93000"/>
                </a:lnSpc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1pPr>
              <a:lvl2pPr>
                <a:lnSpc>
                  <a:spcPct val="93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2pPr>
              <a:lvl3pPr>
                <a:lnSpc>
                  <a:spcPct val="93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3pPr>
              <a:lvl4pPr>
                <a:lnSpc>
                  <a:spcPct val="93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4pPr>
              <a:lvl5pPr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9pPr>
            </a:lstStyle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: bordo, chiusura street, sacca interna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mini: bordo, chiusura street, sacca interna con zip 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pocket: pattina classica e a fascia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city: patta, bordo,  sacca interna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folder mini: pattina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soft: cover</a:t>
              </a:r>
            </a:p>
          </p:txBody>
        </p:sp>
      </p:grpSp>
      <p:sp>
        <p:nvSpPr>
          <p:cNvPr id="21521" name="Text Box 16"/>
          <p:cNvSpPr txBox="1">
            <a:spLocks noChangeArrowheads="1"/>
          </p:cNvSpPr>
          <p:nvPr/>
        </p:nvSpPr>
        <p:spPr bwMode="auto">
          <a:xfrm>
            <a:off x="9096151" y="1583613"/>
            <a:ext cx="3499281" cy="46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VINTAGE VANTAGE</a:t>
            </a:r>
          </a:p>
        </p:txBody>
      </p:sp>
      <p:sp>
        <p:nvSpPr>
          <p:cNvPr id="21522" name="Text Box 17"/>
          <p:cNvSpPr txBox="1">
            <a:spLocks noChangeArrowheads="1"/>
          </p:cNvSpPr>
          <p:nvPr/>
        </p:nvSpPr>
        <p:spPr bwMode="auto">
          <a:xfrm>
            <a:off x="8795668" y="2051644"/>
            <a:ext cx="3991039" cy="368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/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Stile vintage chic dal tocco romantico.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Effetto bon ton grazie a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nuances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delicate e polverose come il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phard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, il blu avio e il grigio.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Per il massimo dell’eleganza il tessuto protagonista è rigorosamente il Velluto, il più nobile e splendente fra tutti, in tutte le sue declinazioni: Liscio e fluido, ricamato a fiori o impunturato in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texture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matelassè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Lo stile elegante e fuori dal tempo si ritrova anche nelle lane a treccia e modello catenella. </a:t>
            </a:r>
          </a:p>
        </p:txBody>
      </p:sp>
      <p:sp>
        <p:nvSpPr>
          <p:cNvPr id="21524" name="Text Box 19"/>
          <p:cNvSpPr txBox="1">
            <a:spLocks noChangeArrowheads="1"/>
          </p:cNvSpPr>
          <p:nvPr/>
        </p:nvSpPr>
        <p:spPr bwMode="auto">
          <a:xfrm>
            <a:off x="1937995" y="5196789"/>
            <a:ext cx="1584176" cy="46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MANICI</a:t>
            </a:r>
          </a:p>
        </p:txBody>
      </p:sp>
      <p:sp>
        <p:nvSpPr>
          <p:cNvPr id="21525" name="Text Box 20"/>
          <p:cNvSpPr txBox="1">
            <a:spLocks noChangeArrowheads="1"/>
          </p:cNvSpPr>
          <p:nvPr/>
        </p:nvSpPr>
        <p:spPr bwMode="auto">
          <a:xfrm>
            <a:off x="1665915" y="5663781"/>
            <a:ext cx="1989139" cy="132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Micro manico con catena, manico lungo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extraslim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e manico a goccia abbinato a maxi tracolla con dettagli di velluto</a:t>
            </a:r>
          </a:p>
          <a:p>
            <a:pPr algn="just" eaLnBrk="1">
              <a:lnSpc>
                <a:spcPct val="102000"/>
              </a:lnSpc>
              <a:spcBef>
                <a:spcPts val="723"/>
              </a:spcBef>
              <a:spcAft>
                <a:spcPct val="0"/>
              </a:spcAft>
            </a:pPr>
            <a:endParaRPr lang="it-IT" altLang="it-IT" sz="1257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2332971" y="37309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Ovale 28"/>
          <p:cNvSpPr/>
          <p:nvPr/>
        </p:nvSpPr>
        <p:spPr>
          <a:xfrm>
            <a:off x="8152126" y="5777681"/>
            <a:ext cx="591488" cy="612176"/>
          </a:xfrm>
          <a:prstGeom prst="ellipse">
            <a:avLst/>
          </a:prstGeom>
          <a:solidFill>
            <a:srgbClr val="A86969"/>
          </a:solidFill>
          <a:ln>
            <a:solidFill>
              <a:srgbClr val="A263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8172389" y="6074182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phard</a:t>
            </a:r>
            <a:endParaRPr lang="it-IT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Ovale 36"/>
          <p:cNvSpPr/>
          <p:nvPr/>
        </p:nvSpPr>
        <p:spPr>
          <a:xfrm>
            <a:off x="7416360" y="5790012"/>
            <a:ext cx="591488" cy="612176"/>
          </a:xfrm>
          <a:prstGeom prst="ellipse">
            <a:avLst/>
          </a:prstGeom>
          <a:solidFill>
            <a:srgbClr val="8B9CB6"/>
          </a:solidFill>
          <a:ln>
            <a:solidFill>
              <a:srgbClr val="8496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381294" y="6063195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blu avio</a:t>
            </a:r>
          </a:p>
        </p:txBody>
      </p:sp>
      <p:sp>
        <p:nvSpPr>
          <p:cNvPr id="39" name="Ovale 38"/>
          <p:cNvSpPr/>
          <p:nvPr/>
        </p:nvSpPr>
        <p:spPr>
          <a:xfrm>
            <a:off x="7803302" y="6381080"/>
            <a:ext cx="591488" cy="612176"/>
          </a:xfrm>
          <a:prstGeom prst="ellipse">
            <a:avLst/>
          </a:prstGeom>
          <a:solidFill>
            <a:srgbClr val="8F8181"/>
          </a:solidFill>
          <a:ln>
            <a:solidFill>
              <a:srgbClr val="9184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 rot="21420878">
            <a:off x="7827999" y="6681895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grigio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56" t="23329" r="20157" b="23224"/>
          <a:stretch/>
        </p:blipFill>
        <p:spPr>
          <a:xfrm>
            <a:off x="2644913" y="825997"/>
            <a:ext cx="5016812" cy="311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5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Immagine 3584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50" b="15287"/>
          <a:stretch/>
        </p:blipFill>
        <p:spPr>
          <a:xfrm>
            <a:off x="9164880" y="5922376"/>
            <a:ext cx="2044008" cy="1368721"/>
          </a:xfrm>
          <a:prstGeom prst="rect">
            <a:avLst/>
          </a:prstGeom>
        </p:spPr>
      </p:pic>
      <p:pic>
        <p:nvPicPr>
          <p:cNvPr id="35843" name="Immagine 358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3593" y="5515667"/>
            <a:ext cx="2044008" cy="2044008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274" y="4302819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846" y="4264014"/>
            <a:ext cx="1440000" cy="144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472" y="4264014"/>
            <a:ext cx="1440000" cy="1440000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159" y="4264014"/>
            <a:ext cx="1440000" cy="144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8480" y="5653525"/>
            <a:ext cx="1906150" cy="190615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24" y="1021214"/>
            <a:ext cx="1440000" cy="144000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1335" y="1021214"/>
            <a:ext cx="1440000" cy="144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9255" y="997661"/>
            <a:ext cx="1440000" cy="1440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2886" y="996849"/>
            <a:ext cx="1440000" cy="144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344" y="996849"/>
            <a:ext cx="1440000" cy="144000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382" y="4119562"/>
            <a:ext cx="1440000" cy="144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927" y="4119562"/>
            <a:ext cx="1440000" cy="1440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382" y="4119562"/>
            <a:ext cx="1440000" cy="1440000"/>
          </a:xfrm>
          <a:prstGeom prst="rect">
            <a:avLst/>
          </a:prstGeom>
        </p:spPr>
      </p:pic>
      <p:pic>
        <p:nvPicPr>
          <p:cNvPr id="32" name="pasted-image.pdf"/>
          <p:cNvPicPr>
            <a:picLocks noChangeAspect="1"/>
          </p:cNvPicPr>
          <p:nvPr/>
        </p:nvPicPr>
        <p:blipFill>
          <a:blip r:embed="rId18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1483" y="2555701"/>
            <a:ext cx="1530276" cy="1530276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896" y="2599941"/>
            <a:ext cx="1530276" cy="1530276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643" y="2601280"/>
            <a:ext cx="1530276" cy="1530276"/>
          </a:xfrm>
          <a:prstGeom prst="rect">
            <a:avLst/>
          </a:prstGeom>
        </p:spPr>
      </p:pic>
      <p:sp>
        <p:nvSpPr>
          <p:cNvPr id="35845" name="CasellaDiTesto 34"/>
          <p:cNvSpPr txBox="1">
            <a:spLocks noChangeArrowheads="1"/>
          </p:cNvSpPr>
          <p:nvPr/>
        </p:nvSpPr>
        <p:spPr bwMode="auto">
          <a:xfrm>
            <a:off x="799876" y="2289054"/>
            <a:ext cx="161436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cxnSp>
        <p:nvCxnSpPr>
          <p:cNvPr id="16" name="Connettore diritto 15"/>
          <p:cNvCxnSpPr/>
          <p:nvPr/>
        </p:nvCxnSpPr>
        <p:spPr bwMode="auto">
          <a:xfrm flipV="1">
            <a:off x="2436108" y="2575426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diritto 16"/>
          <p:cNvCxnSpPr/>
          <p:nvPr/>
        </p:nvCxnSpPr>
        <p:spPr bwMode="auto">
          <a:xfrm flipV="1">
            <a:off x="2436107" y="4225648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vintage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vantage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CasellaDiTesto 36"/>
          <p:cNvSpPr txBox="1"/>
          <p:nvPr/>
        </p:nvSpPr>
        <p:spPr>
          <a:xfrm>
            <a:off x="3622160" y="228403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velours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3463063" y="3918365"/>
            <a:ext cx="221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laine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stresse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9254080" y="549167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de velours</a:t>
            </a:r>
          </a:p>
        </p:txBody>
      </p:sp>
      <p:sp>
        <p:nvSpPr>
          <p:cNvPr id="38" name="CasellaDiTesto 37"/>
          <p:cNvSpPr txBox="1"/>
          <p:nvPr/>
        </p:nvSpPr>
        <p:spPr>
          <a:xfrm>
            <a:off x="7013484" y="2259128"/>
            <a:ext cx="334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velours </a:t>
            </a:r>
            <a:r>
              <a:rPr lang="it-IT" dirty="0" err="1">
                <a:latin typeface="Century Gothic" panose="020B0502020202020204" pitchFamily="34" charset="0"/>
              </a:rPr>
              <a:t>matelassée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39" name="Immagine 38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19"/>
          <a:stretch/>
        </p:blipFill>
        <p:spPr>
          <a:xfrm>
            <a:off x="2277488" y="6053148"/>
            <a:ext cx="1796292" cy="1407961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048"/>
          <a:stretch/>
        </p:blipFill>
        <p:spPr>
          <a:xfrm>
            <a:off x="5478547" y="6114070"/>
            <a:ext cx="1796292" cy="1364327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62"/>
          <a:stretch/>
        </p:blipFill>
        <p:spPr>
          <a:xfrm>
            <a:off x="3878018" y="6064213"/>
            <a:ext cx="1796292" cy="1391009"/>
          </a:xfrm>
          <a:prstGeom prst="rect">
            <a:avLst/>
          </a:prstGeom>
        </p:spPr>
      </p:pic>
      <p:sp>
        <p:nvSpPr>
          <p:cNvPr id="43" name="CasellaDiTesto 1"/>
          <p:cNvSpPr txBox="1">
            <a:spLocks noChangeArrowheads="1"/>
          </p:cNvSpPr>
          <p:nvPr/>
        </p:nvSpPr>
        <p:spPr bwMode="auto">
          <a:xfrm>
            <a:off x="767502" y="6955996"/>
            <a:ext cx="1466828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pocket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3144293" y="69494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Flaps velours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18" name="Connettore diritto 17"/>
          <p:cNvCxnSpPr/>
          <p:nvPr/>
        </p:nvCxnSpPr>
        <p:spPr bwMode="auto">
          <a:xfrm flipV="1">
            <a:off x="2413774" y="5837011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7306698" y="6924060"/>
            <a:ext cx="368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Flaps velours </a:t>
            </a:r>
            <a:r>
              <a:rPr lang="it-IT" dirty="0" err="1">
                <a:latin typeface="Century Gothic" panose="020B0502020202020204" pitchFamily="34" charset="0"/>
              </a:rPr>
              <a:t>matelassè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42" name="Connettore diritto 41"/>
          <p:cNvCxnSpPr/>
          <p:nvPr/>
        </p:nvCxnSpPr>
        <p:spPr bwMode="auto">
          <a:xfrm flipV="1">
            <a:off x="2345832" y="7323670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CasellaDiTesto 45"/>
          <p:cNvSpPr txBox="1"/>
          <p:nvPr/>
        </p:nvSpPr>
        <p:spPr>
          <a:xfrm>
            <a:off x="4086596" y="5527641"/>
            <a:ext cx="293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ecofourrure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8" name="CasellaDiTesto 47"/>
          <p:cNvSpPr txBox="1"/>
          <p:nvPr/>
        </p:nvSpPr>
        <p:spPr>
          <a:xfrm>
            <a:off x="11158023" y="6925540"/>
            <a:ext cx="368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27" name="Immagine 26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0244" y="1011024"/>
            <a:ext cx="1440000" cy="1440000"/>
          </a:xfrm>
          <a:prstGeom prst="rect">
            <a:avLst/>
          </a:prstGeom>
        </p:spPr>
      </p:pic>
      <p:sp>
        <p:nvSpPr>
          <p:cNvPr id="52" name="CasellaDiTesto 51"/>
          <p:cNvSpPr txBox="1"/>
          <p:nvPr/>
        </p:nvSpPr>
        <p:spPr>
          <a:xfrm>
            <a:off x="10659974" y="2278288"/>
            <a:ext cx="211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35840" name="Immagine 35839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52" y="2687925"/>
            <a:ext cx="1440000" cy="1440000"/>
          </a:xfrm>
          <a:prstGeom prst="rect">
            <a:avLst/>
          </a:prstGeom>
        </p:spPr>
      </p:pic>
      <p:pic>
        <p:nvPicPr>
          <p:cNvPr id="35841" name="Immagine 3584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401" y="2735219"/>
            <a:ext cx="1440000" cy="1440000"/>
          </a:xfrm>
          <a:prstGeom prst="rect">
            <a:avLst/>
          </a:prstGeom>
        </p:spPr>
      </p:pic>
      <p:sp>
        <p:nvSpPr>
          <p:cNvPr id="56" name="CasellaDiTesto 55"/>
          <p:cNvSpPr txBox="1"/>
          <p:nvPr/>
        </p:nvSpPr>
        <p:spPr>
          <a:xfrm>
            <a:off x="7440999" y="394067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street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ecocuir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193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6" name="Immagine 358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32" y="4692582"/>
            <a:ext cx="1523480" cy="1523480"/>
          </a:xfrm>
          <a:prstGeom prst="rect">
            <a:avLst/>
          </a:prstGeom>
        </p:spPr>
      </p:pic>
      <p:pic>
        <p:nvPicPr>
          <p:cNvPr id="35842" name="Immagine 3584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368" y="4571925"/>
            <a:ext cx="1440000" cy="1440000"/>
          </a:xfrm>
          <a:prstGeom prst="rect">
            <a:avLst/>
          </a:prstGeom>
        </p:spPr>
      </p:pic>
      <p:pic>
        <p:nvPicPr>
          <p:cNvPr id="35843" name="Immagine 358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3630" y="4599783"/>
            <a:ext cx="1440000" cy="144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930" y="1165929"/>
            <a:ext cx="1440000" cy="1440000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9589" y="1165929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110" y="4671992"/>
            <a:ext cx="1566073" cy="156607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073" y="2920754"/>
            <a:ext cx="1440000" cy="144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737" y="2896641"/>
            <a:ext cx="1440000" cy="144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2037" y="2896641"/>
            <a:ext cx="1440000" cy="1440000"/>
          </a:xfrm>
          <a:prstGeom prst="rect">
            <a:avLst/>
          </a:prstGeom>
        </p:spPr>
      </p:pic>
      <p:pic>
        <p:nvPicPr>
          <p:cNvPr id="32" name="pasted-image.pdf"/>
          <p:cNvPicPr>
            <a:picLocks noChangeAspect="1"/>
          </p:cNvPicPr>
          <p:nvPr/>
        </p:nvPicPr>
        <p:blipFill>
          <a:blip r:embed="rId12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037" y="4750872"/>
            <a:ext cx="1440000" cy="14400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2518" y="4750872"/>
            <a:ext cx="1440000" cy="1440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23" y="1150154"/>
            <a:ext cx="1440000" cy="14400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565" y="1149330"/>
            <a:ext cx="1440000" cy="1440000"/>
          </a:xfrm>
          <a:prstGeom prst="rect">
            <a:avLst/>
          </a:prstGeom>
        </p:spPr>
      </p:pic>
      <p:sp>
        <p:nvSpPr>
          <p:cNvPr id="35847" name="CasellaDiTesto 36"/>
          <p:cNvSpPr txBox="1">
            <a:spLocks noChangeArrowheads="1"/>
          </p:cNvSpPr>
          <p:nvPr/>
        </p:nvSpPr>
        <p:spPr bwMode="auto">
          <a:xfrm>
            <a:off x="530274" y="5764888"/>
            <a:ext cx="246046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‘50</a:t>
            </a:r>
          </a:p>
        </p:txBody>
      </p:sp>
      <p:sp>
        <p:nvSpPr>
          <p:cNvPr id="35848" name="CasellaDiTesto 40"/>
          <p:cNvSpPr txBox="1">
            <a:spLocks noChangeArrowheads="1"/>
          </p:cNvSpPr>
          <p:nvPr/>
        </p:nvSpPr>
        <p:spPr bwMode="auto">
          <a:xfrm>
            <a:off x="567002" y="2409030"/>
            <a:ext cx="190970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mini</a:t>
            </a:r>
          </a:p>
        </p:txBody>
      </p:sp>
      <p:cxnSp>
        <p:nvCxnSpPr>
          <p:cNvPr id="16" name="Connettore diritto 15"/>
          <p:cNvCxnSpPr/>
          <p:nvPr/>
        </p:nvCxnSpPr>
        <p:spPr bwMode="auto">
          <a:xfrm flipV="1">
            <a:off x="2436108" y="275330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vintage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vantage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Connettore diritto 17"/>
          <p:cNvCxnSpPr/>
          <p:nvPr/>
        </p:nvCxnSpPr>
        <p:spPr bwMode="auto">
          <a:xfrm flipV="1">
            <a:off x="2413774" y="6099534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asellaDiTesto 30"/>
          <p:cNvSpPr txBox="1"/>
          <p:nvPr/>
        </p:nvSpPr>
        <p:spPr>
          <a:xfrm>
            <a:off x="2535607" y="5817631"/>
            <a:ext cx="434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velours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6" name="CasellaDiTesto 35"/>
          <p:cNvSpPr txBox="1"/>
          <p:nvPr/>
        </p:nvSpPr>
        <p:spPr>
          <a:xfrm>
            <a:off x="3071049" y="246846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velours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7281085" y="244867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velours </a:t>
            </a:r>
            <a:r>
              <a:rPr lang="it-IT" dirty="0" err="1">
                <a:latin typeface="Century Gothic" panose="020B0502020202020204" pitchFamily="34" charset="0"/>
              </a:rPr>
              <a:t>check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0291864" y="409355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de velours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8187" y="2691788"/>
            <a:ext cx="1440000" cy="144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3538" y="2691788"/>
            <a:ext cx="1440000" cy="1440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5863" y="2691788"/>
            <a:ext cx="1440000" cy="1440000"/>
          </a:xfrm>
          <a:prstGeom prst="rect">
            <a:avLst/>
          </a:prstGeom>
        </p:spPr>
      </p:pic>
      <p:cxnSp>
        <p:nvCxnSpPr>
          <p:cNvPr id="17" name="Connettore diritto 16"/>
          <p:cNvCxnSpPr/>
          <p:nvPr/>
        </p:nvCxnSpPr>
        <p:spPr bwMode="auto">
          <a:xfrm flipV="1">
            <a:off x="2436107" y="4460452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6068804" y="5785544"/>
            <a:ext cx="434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velours </a:t>
            </a:r>
            <a:r>
              <a:rPr lang="it-IT" dirty="0" err="1">
                <a:latin typeface="Century Gothic" panose="020B0502020202020204" pitchFamily="34" charset="0"/>
              </a:rPr>
              <a:t>matelassè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271" y="1165929"/>
            <a:ext cx="1440000" cy="1440000"/>
          </a:xfrm>
          <a:prstGeom prst="rect">
            <a:avLst/>
          </a:prstGeom>
        </p:spPr>
      </p:pic>
      <p:pic>
        <p:nvPicPr>
          <p:cNvPr id="48" name="Immagine 4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9596" y="1187709"/>
            <a:ext cx="1440000" cy="1440000"/>
          </a:xfrm>
          <a:prstGeom prst="rect">
            <a:avLst/>
          </a:prstGeom>
        </p:spPr>
      </p:pic>
      <p:sp>
        <p:nvSpPr>
          <p:cNvPr id="49" name="CasellaDiTesto 48"/>
          <p:cNvSpPr txBox="1"/>
          <p:nvPr/>
        </p:nvSpPr>
        <p:spPr>
          <a:xfrm>
            <a:off x="10868421" y="2440542"/>
            <a:ext cx="183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35840" name="Immagine 35839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502" y="2934887"/>
            <a:ext cx="1440000" cy="1440000"/>
          </a:xfrm>
          <a:prstGeom prst="rect">
            <a:avLst/>
          </a:prstGeom>
        </p:spPr>
      </p:pic>
      <p:pic>
        <p:nvPicPr>
          <p:cNvPr id="35841" name="Immagine 35840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817" y="2933764"/>
            <a:ext cx="1440000" cy="1440000"/>
          </a:xfrm>
          <a:prstGeom prst="rect">
            <a:avLst/>
          </a:prstGeom>
        </p:spPr>
      </p:pic>
      <p:sp>
        <p:nvSpPr>
          <p:cNvPr id="38" name="CasellaDiTesto 37"/>
          <p:cNvSpPr txBox="1"/>
          <p:nvPr/>
        </p:nvSpPr>
        <p:spPr>
          <a:xfrm>
            <a:off x="3229716" y="4198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laine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tresse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52" name="CasellaDiTesto 51"/>
          <p:cNvSpPr txBox="1"/>
          <p:nvPr/>
        </p:nvSpPr>
        <p:spPr>
          <a:xfrm>
            <a:off x="7281085" y="421167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street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ecopiel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55" name="CasellaDiTesto 54"/>
          <p:cNvSpPr txBox="1"/>
          <p:nvPr/>
        </p:nvSpPr>
        <p:spPr>
          <a:xfrm>
            <a:off x="9818459" y="5769635"/>
            <a:ext cx="209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 </a:t>
            </a:r>
            <a:r>
              <a:rPr lang="it-IT" dirty="0" err="1">
                <a:latin typeface="Century Gothic" panose="020B0502020202020204" pitchFamily="34" charset="0"/>
              </a:rPr>
              <a:t>ecocuir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28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0" name="Immagine 358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771" y="2427211"/>
            <a:ext cx="1749817" cy="1749817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611" y="5605544"/>
            <a:ext cx="1698139" cy="1698139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955" y="5605544"/>
            <a:ext cx="1698139" cy="169813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372" y="5605543"/>
            <a:ext cx="1698139" cy="1698139"/>
          </a:xfrm>
          <a:prstGeom prst="rect">
            <a:avLst/>
          </a:prstGeom>
        </p:spPr>
      </p:pic>
      <p:pic>
        <p:nvPicPr>
          <p:cNvPr id="32" name="pasted-image.pdf"/>
          <p:cNvPicPr>
            <a:picLocks noChangeAspect="1"/>
          </p:cNvPicPr>
          <p:nvPr/>
        </p:nvPicPr>
        <p:blipFill>
          <a:blip r:embed="rId7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35848" name="CasellaDiTesto 40"/>
          <p:cNvSpPr txBox="1">
            <a:spLocks noChangeArrowheads="1"/>
          </p:cNvSpPr>
          <p:nvPr/>
        </p:nvSpPr>
        <p:spPr bwMode="auto">
          <a:xfrm>
            <a:off x="602243" y="2478151"/>
            <a:ext cx="190970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soft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vintage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vantage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7832" y="1154607"/>
            <a:ext cx="1440000" cy="144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91" y="1154607"/>
            <a:ext cx="1440000" cy="144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873" y="1154607"/>
            <a:ext cx="1440000" cy="1440000"/>
          </a:xfrm>
          <a:prstGeom prst="rect">
            <a:avLst/>
          </a:prstGeom>
        </p:spPr>
      </p:pic>
      <p:sp>
        <p:nvSpPr>
          <p:cNvPr id="46" name="CasellaDiTesto 40"/>
          <p:cNvSpPr txBox="1">
            <a:spLocks noChangeArrowheads="1"/>
          </p:cNvSpPr>
          <p:nvPr/>
        </p:nvSpPr>
        <p:spPr bwMode="auto">
          <a:xfrm>
            <a:off x="639429" y="6841552"/>
            <a:ext cx="1909706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 err="1">
                <a:latin typeface="Century Gothic" panose="020B0502020202020204" pitchFamily="34" charset="0"/>
              </a:rPr>
              <a:t>Anes</a:t>
            </a:r>
            <a:r>
              <a:rPr lang="it-IT" altLang="it-IT" dirty="0">
                <a:latin typeface="Century Gothic" panose="020B0502020202020204" pitchFamily="34" charset="0"/>
              </a:rPr>
              <a:t> et </a:t>
            </a:r>
            <a:r>
              <a:rPr lang="it-IT" altLang="it-IT" dirty="0" err="1">
                <a:latin typeface="Century Gothic" panose="020B0502020202020204" pitchFamily="34" charset="0"/>
              </a:rPr>
              <a:t>bandoulières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3419873" y="6932508"/>
            <a:ext cx="384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anse + spallaccio </a:t>
            </a:r>
          </a:p>
          <a:p>
            <a:r>
              <a:rPr lang="it-IT" dirty="0" err="1">
                <a:latin typeface="Century Gothic" panose="020B0502020202020204" pitchFamily="34" charset="0"/>
              </a:rPr>
              <a:t>Avec</a:t>
            </a:r>
            <a:r>
              <a:rPr lang="it-IT" dirty="0">
                <a:latin typeface="Century Gothic" panose="020B0502020202020204" pitchFamily="34" charset="0"/>
              </a:rPr>
              <a:t> midi </a:t>
            </a:r>
            <a:r>
              <a:rPr lang="it-IT" dirty="0" err="1">
                <a:latin typeface="Century Gothic" panose="020B0502020202020204" pitchFamily="34" charset="0"/>
              </a:rPr>
              <a:t>maillon</a:t>
            </a:r>
            <a:r>
              <a:rPr lang="it-IT" dirty="0">
                <a:latin typeface="Century Gothic" panose="020B0502020202020204" pitchFamily="34" charset="0"/>
              </a:rPr>
              <a:t> velours </a:t>
            </a:r>
            <a:r>
              <a:rPr lang="it-IT" dirty="0" err="1">
                <a:latin typeface="Century Gothic" panose="020B0502020202020204" pitchFamily="34" charset="0"/>
              </a:rPr>
              <a:t>fleurs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16" name="Connettore diritto 15"/>
          <p:cNvCxnSpPr/>
          <p:nvPr/>
        </p:nvCxnSpPr>
        <p:spPr bwMode="auto">
          <a:xfrm flipV="1">
            <a:off x="2436108" y="275330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Immagine 2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985" y="5863683"/>
            <a:ext cx="1440000" cy="14400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1399" y="5848872"/>
            <a:ext cx="1440000" cy="14400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780" y="5897417"/>
            <a:ext cx="1440000" cy="1440000"/>
          </a:xfrm>
          <a:prstGeom prst="rect">
            <a:avLst/>
          </a:prstGeom>
        </p:spPr>
      </p:pic>
      <p:sp>
        <p:nvSpPr>
          <p:cNvPr id="30" name="Rettangolo 29"/>
          <p:cNvSpPr/>
          <p:nvPr/>
        </p:nvSpPr>
        <p:spPr>
          <a:xfrm>
            <a:off x="8073246" y="7167562"/>
            <a:ext cx="31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micro anse </a:t>
            </a:r>
            <a:r>
              <a:rPr lang="it-IT" dirty="0" err="1">
                <a:latin typeface="Century Gothic" panose="020B0502020202020204" pitchFamily="34" charset="0"/>
              </a:rPr>
              <a:t>chaine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ecocuir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52" name="Immagine 5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129" y="4264176"/>
            <a:ext cx="1440000" cy="1440000"/>
          </a:xfrm>
          <a:prstGeom prst="rect">
            <a:avLst/>
          </a:prstGeom>
        </p:spPr>
      </p:pic>
      <p:pic>
        <p:nvPicPr>
          <p:cNvPr id="53" name="Immagine 5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001" y="4264176"/>
            <a:ext cx="1440000" cy="1440000"/>
          </a:xfrm>
          <a:prstGeom prst="rect">
            <a:avLst/>
          </a:prstGeom>
        </p:spPr>
      </p:pic>
      <p:pic>
        <p:nvPicPr>
          <p:cNvPr id="54" name="Immagine 53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4385" y="4264176"/>
            <a:ext cx="1440000" cy="1440000"/>
          </a:xfrm>
          <a:prstGeom prst="rect">
            <a:avLst/>
          </a:prstGeom>
        </p:spPr>
      </p:pic>
      <p:pic>
        <p:nvPicPr>
          <p:cNvPr id="55" name="Immagine 54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873" y="4264176"/>
            <a:ext cx="1440000" cy="1440000"/>
          </a:xfrm>
          <a:prstGeom prst="rect">
            <a:avLst/>
          </a:prstGeom>
        </p:spPr>
      </p:pic>
      <p:pic>
        <p:nvPicPr>
          <p:cNvPr id="56" name="Immagine 55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0513" y="4264176"/>
            <a:ext cx="1440000" cy="1440000"/>
          </a:xfrm>
          <a:prstGeom prst="rect">
            <a:avLst/>
          </a:prstGeom>
        </p:spPr>
      </p:pic>
      <p:pic>
        <p:nvPicPr>
          <p:cNvPr id="57" name="Immagine 56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8257" y="4264176"/>
            <a:ext cx="1440000" cy="1440000"/>
          </a:xfrm>
          <a:prstGeom prst="rect">
            <a:avLst/>
          </a:prstGeom>
        </p:spPr>
      </p:pic>
      <p:sp>
        <p:nvSpPr>
          <p:cNvPr id="58" name="CasellaDiTesto 57"/>
          <p:cNvSpPr txBox="1"/>
          <p:nvPr/>
        </p:nvSpPr>
        <p:spPr>
          <a:xfrm>
            <a:off x="6050583" y="540620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Accessoire</a:t>
            </a:r>
            <a:r>
              <a:rPr lang="it-IT" dirty="0">
                <a:latin typeface="Century Gothic" panose="020B0502020202020204" pitchFamily="34" charset="0"/>
              </a:rPr>
              <a:t> velours</a:t>
            </a:r>
          </a:p>
        </p:txBody>
      </p:sp>
      <p:sp>
        <p:nvSpPr>
          <p:cNvPr id="59" name="CasellaDiTesto 59"/>
          <p:cNvSpPr txBox="1">
            <a:spLocks noChangeArrowheads="1"/>
          </p:cNvSpPr>
          <p:nvPr/>
        </p:nvSpPr>
        <p:spPr bwMode="auto">
          <a:xfrm>
            <a:off x="625142" y="4798598"/>
            <a:ext cx="1720132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shoes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woman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3685373" y="24646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matelassé</a:t>
            </a:r>
          </a:p>
        </p:txBody>
      </p:sp>
      <p:cxnSp>
        <p:nvCxnSpPr>
          <p:cNvPr id="47" name="Connettore diritto 46"/>
          <p:cNvCxnSpPr/>
          <p:nvPr/>
        </p:nvCxnSpPr>
        <p:spPr bwMode="auto">
          <a:xfrm flipV="1">
            <a:off x="2609611" y="5719968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ttore diritto 59"/>
          <p:cNvCxnSpPr/>
          <p:nvPr/>
        </p:nvCxnSpPr>
        <p:spPr bwMode="auto">
          <a:xfrm flipV="1">
            <a:off x="2534400" y="7503026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asellaDiTesto 40"/>
          <p:cNvSpPr txBox="1">
            <a:spLocks noChangeArrowheads="1"/>
          </p:cNvSpPr>
          <p:nvPr/>
        </p:nvSpPr>
        <p:spPr bwMode="auto">
          <a:xfrm>
            <a:off x="600555" y="3859760"/>
            <a:ext cx="190970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folder mini</a:t>
            </a:r>
          </a:p>
        </p:txBody>
      </p:sp>
      <p:cxnSp>
        <p:nvCxnSpPr>
          <p:cNvPr id="62" name="Connettore diritto 61"/>
          <p:cNvCxnSpPr/>
          <p:nvPr/>
        </p:nvCxnSpPr>
        <p:spPr bwMode="auto">
          <a:xfrm flipV="1">
            <a:off x="2478062" y="419148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CasellaDiTesto 63"/>
          <p:cNvSpPr txBox="1"/>
          <p:nvPr/>
        </p:nvSpPr>
        <p:spPr>
          <a:xfrm>
            <a:off x="2698352" y="3944969"/>
            <a:ext cx="166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flap </a:t>
            </a:r>
            <a:r>
              <a:rPr lang="it-IT" dirty="0" err="1">
                <a:latin typeface="Century Gothic" panose="020B0502020202020204" pitchFamily="34" charset="0"/>
              </a:rPr>
              <a:t>velvet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7539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777" y="4050439"/>
            <a:ext cx="3673158" cy="3545822"/>
          </a:xfrm>
          <a:prstGeom prst="rect">
            <a:avLst/>
          </a:prstGeom>
        </p:spPr>
      </p:pic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2647" y="5123961"/>
            <a:ext cx="2470938" cy="238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6060" y="1028281"/>
            <a:ext cx="7766603" cy="749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6588" y="4999751"/>
            <a:ext cx="2367555" cy="228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6994337" y="5230064"/>
            <a:ext cx="1849243" cy="514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COLORI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4052229" y="4504461"/>
            <a:ext cx="2868857" cy="3012771"/>
            <a:chOff x="4731381" y="3997248"/>
            <a:chExt cx="3227278" cy="3257383"/>
          </a:xfrm>
        </p:grpSpPr>
        <p:sp>
          <p:nvSpPr>
            <p:cNvPr id="21519" name="Text Box 14"/>
            <p:cNvSpPr txBox="1">
              <a:spLocks noChangeArrowheads="1"/>
            </p:cNvSpPr>
            <p:nvPr/>
          </p:nvSpPr>
          <p:spPr bwMode="auto">
            <a:xfrm>
              <a:off x="4731381" y="3997248"/>
              <a:ext cx="2867975" cy="431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3131" tIns="56566" rIns="113131" bIns="56566"/>
            <a:lstStyle>
              <a:lvl1pPr>
                <a:lnSpc>
                  <a:spcPct val="93000"/>
                </a:lnSpc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1pPr>
              <a:lvl2pPr>
                <a:lnSpc>
                  <a:spcPct val="93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2pPr>
              <a:lvl3pPr>
                <a:lnSpc>
                  <a:spcPct val="93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3pPr>
              <a:lvl4pPr>
                <a:lnSpc>
                  <a:spcPct val="93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4pPr>
              <a:lvl5pPr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9pPr>
            </a:lstStyle>
            <a:p>
              <a:pPr algn="just" eaLnBrk="1">
                <a:lnSpc>
                  <a:spcPct val="102000"/>
                </a:lnSpc>
                <a:spcAft>
                  <a:spcPct val="0"/>
                </a:spcAft>
              </a:pPr>
              <a:r>
                <a:rPr lang="it-IT" altLang="it-IT" sz="2765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CATHEGORIE</a:t>
              </a:r>
            </a:p>
          </p:txBody>
        </p:sp>
        <p:sp>
          <p:nvSpPr>
            <p:cNvPr id="21520" name="Text Box 15"/>
            <p:cNvSpPr txBox="1">
              <a:spLocks noChangeArrowheads="1"/>
            </p:cNvSpPr>
            <p:nvPr/>
          </p:nvSpPr>
          <p:spPr bwMode="auto">
            <a:xfrm>
              <a:off x="4795673" y="4623144"/>
              <a:ext cx="3162986" cy="263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3131" tIns="56566" rIns="113131" bIns="56566"/>
            <a:lstStyle>
              <a:lvl1pPr>
                <a:lnSpc>
                  <a:spcPct val="93000"/>
                </a:lnSpc>
                <a:spcAft>
                  <a:spcPts val="1413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1pPr>
              <a:lvl2pPr>
                <a:lnSpc>
                  <a:spcPct val="93000"/>
                </a:lnSpc>
                <a:spcAft>
                  <a:spcPts val="113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2pPr>
              <a:lvl3pPr>
                <a:lnSpc>
                  <a:spcPct val="93000"/>
                </a:lnSpc>
                <a:spcAft>
                  <a:spcPts val="85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3pPr>
              <a:lvl4pPr>
                <a:lnSpc>
                  <a:spcPct val="93000"/>
                </a:lnSpc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4pPr>
              <a:lvl5pPr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cs typeface="Arial Unicode MS" charset="0"/>
                </a:defRPr>
              </a:lvl9pPr>
            </a:lstStyle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: bordure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classique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et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avec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zip,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sac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interieure</a:t>
              </a:r>
              <a:endPara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mini: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bordureo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,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sac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interieure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zip et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avec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coulisse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pocket: flap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classique</a:t>
              </a:r>
              <a:endPara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city: flap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sac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interieure</a:t>
              </a:r>
              <a:endPara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folder mini: flap</a:t>
              </a:r>
            </a:p>
            <a:p>
              <a:pPr algn="just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 </a:t>
              </a:r>
              <a:r>
                <a:rPr lang="it-IT" altLang="it-IT" sz="1257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bag</a:t>
              </a:r>
              <a:r>
                <a:rPr lang="it-IT" altLang="it-IT" sz="1257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soft: cover</a:t>
              </a:r>
            </a:p>
            <a:p>
              <a:pPr algn="just" eaLnBrk="1">
                <a:lnSpc>
                  <a:spcPct val="102000"/>
                </a:lnSpc>
                <a:spcBef>
                  <a:spcPts val="723"/>
                </a:spcBef>
                <a:spcAft>
                  <a:spcPct val="0"/>
                </a:spcAft>
              </a:pPr>
              <a:endPara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521" name="Text Box 16"/>
          <p:cNvSpPr txBox="1">
            <a:spLocks noChangeArrowheads="1"/>
          </p:cNvSpPr>
          <p:nvPr/>
        </p:nvSpPr>
        <p:spPr bwMode="auto">
          <a:xfrm>
            <a:off x="9600207" y="1756503"/>
            <a:ext cx="2995225" cy="46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RETRO-SPECTIVE</a:t>
            </a:r>
          </a:p>
        </p:txBody>
      </p:sp>
      <p:sp>
        <p:nvSpPr>
          <p:cNvPr id="21522" name="Text Box 17"/>
          <p:cNvSpPr txBox="1">
            <a:spLocks noChangeArrowheads="1"/>
          </p:cNvSpPr>
          <p:nvPr/>
        </p:nvSpPr>
        <p:spPr bwMode="auto">
          <a:xfrm>
            <a:off x="8542575" y="2262018"/>
            <a:ext cx="4749947" cy="414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/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Theme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avec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gout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retro pour un style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deluxe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Motives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jaquard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et maxi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quarrés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sur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materiaux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bouclè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et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laine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vraie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protagoniste de l’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automne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avec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speciaux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travaux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Proposée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pour la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saison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froide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avec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fantasies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optical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specialment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70. </a:t>
            </a:r>
          </a:p>
          <a:p>
            <a:pPr algn="just"/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couleurs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ont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ete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unis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selon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la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vitalité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de la geometrie.</a:t>
            </a:r>
          </a:p>
          <a:p>
            <a:pPr algn="just"/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Len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nouances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chaudes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du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rouge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se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melent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avec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le bleu.</a:t>
            </a:r>
          </a:p>
          <a:p>
            <a:pPr algn="just"/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La bicromie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du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blanc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et noir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retourne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dans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dessins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avec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effets</a:t>
            </a:r>
            <a:r>
              <a:rPr lang="it-IT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optiques</a:t>
            </a:r>
            <a:endParaRPr lang="it-IT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524" name="Text Box 19"/>
          <p:cNvSpPr txBox="1">
            <a:spLocks noChangeArrowheads="1"/>
          </p:cNvSpPr>
          <p:nvPr/>
        </p:nvSpPr>
        <p:spPr bwMode="auto">
          <a:xfrm>
            <a:off x="2193563" y="5404957"/>
            <a:ext cx="1584176" cy="46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sz="2765" dirty="0">
                <a:solidFill>
                  <a:srgbClr val="FFFFFF"/>
                </a:solidFill>
                <a:latin typeface="Century Gothic" panose="020B0502020202020204" pitchFamily="34" charset="0"/>
              </a:rPr>
              <a:t>ANSES</a:t>
            </a:r>
          </a:p>
        </p:txBody>
      </p:sp>
      <p:sp>
        <p:nvSpPr>
          <p:cNvPr id="21525" name="Text Box 20"/>
          <p:cNvSpPr txBox="1">
            <a:spLocks noChangeArrowheads="1"/>
          </p:cNvSpPr>
          <p:nvPr/>
        </p:nvSpPr>
        <p:spPr bwMode="auto">
          <a:xfrm>
            <a:off x="1965266" y="5930355"/>
            <a:ext cx="1989139" cy="104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just">
              <a:lnSpc>
                <a:spcPct val="102000"/>
              </a:lnSpc>
              <a:spcAft>
                <a:spcPct val="0"/>
              </a:spcAft>
            </a:pP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Micro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anses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longuesa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goccia fantasie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optical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, anse drop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avec</a:t>
            </a:r>
            <a:r>
              <a:rPr lang="it-IT" altLang="it-IT" sz="1257" dirty="0">
                <a:solidFill>
                  <a:srgbClr val="FFFFFF"/>
                </a:solidFill>
                <a:latin typeface="Century Gothic" panose="020B0502020202020204" pitchFamily="34" charset="0"/>
              </a:rPr>
              <a:t> maxi </a:t>
            </a:r>
            <a:r>
              <a:rPr lang="it-IT" altLang="it-IT" sz="1257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bandouliere</a:t>
            </a:r>
            <a:endParaRPr lang="it-IT" altLang="it-IT" sz="1257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Ovale 25"/>
          <p:cNvSpPr/>
          <p:nvPr/>
        </p:nvSpPr>
        <p:spPr>
          <a:xfrm>
            <a:off x="7189199" y="6456797"/>
            <a:ext cx="591488" cy="612176"/>
          </a:xfrm>
          <a:prstGeom prst="ellipse">
            <a:avLst/>
          </a:prstGeom>
          <a:solidFill>
            <a:schemeClr val="bg1"/>
          </a:solidFill>
          <a:ln w="142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e 26"/>
          <p:cNvSpPr/>
          <p:nvPr/>
        </p:nvSpPr>
        <p:spPr>
          <a:xfrm>
            <a:off x="7896660" y="6448911"/>
            <a:ext cx="591488" cy="61217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/>
          <p:cNvSpPr/>
          <p:nvPr/>
        </p:nvSpPr>
        <p:spPr>
          <a:xfrm>
            <a:off x="7152193" y="5707631"/>
            <a:ext cx="591488" cy="612176"/>
          </a:xfrm>
          <a:prstGeom prst="ellipse">
            <a:avLst/>
          </a:prstGeom>
          <a:solidFill>
            <a:srgbClr val="AC0E34"/>
          </a:solidFill>
          <a:ln>
            <a:solidFill>
              <a:srgbClr val="6A3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/>
          <p:cNvSpPr/>
          <p:nvPr/>
        </p:nvSpPr>
        <p:spPr>
          <a:xfrm>
            <a:off x="7856849" y="5707631"/>
            <a:ext cx="591488" cy="6121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A263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202150" y="5940077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rosso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7830705" y="5963288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senape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7245843" y="6689268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latin typeface="Century Gothic" panose="020B0502020202020204" pitchFamily="34" charset="0"/>
              </a:rPr>
              <a:t>b&amp;n</a:t>
            </a:r>
            <a:endParaRPr lang="it-IT" sz="1000" dirty="0">
              <a:latin typeface="Century Gothic" panose="020B0502020202020204" pitchFamily="34" charset="0"/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7900542" y="6713565"/>
            <a:ext cx="91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azzurro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5" t="25710" r="11903" b="5900"/>
          <a:stretch/>
        </p:blipFill>
        <p:spPr>
          <a:xfrm>
            <a:off x="1446506" y="871127"/>
            <a:ext cx="5952474" cy="3287209"/>
          </a:xfrm>
          <a:prstGeom prst="rect">
            <a:avLst/>
          </a:prstGeom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2103939" y="38221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273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691" y="2547091"/>
            <a:ext cx="1440000" cy="1440000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884" y="2547091"/>
            <a:ext cx="1440000" cy="1440000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699" y="2532073"/>
            <a:ext cx="1440000" cy="14400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154" y="1036303"/>
            <a:ext cx="1440000" cy="14400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051" y="979760"/>
            <a:ext cx="1440000" cy="144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294" y="2535603"/>
            <a:ext cx="1440000" cy="144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268" y="2535603"/>
            <a:ext cx="1440000" cy="14400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242" y="2535603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932" y="990038"/>
            <a:ext cx="1440000" cy="1440000"/>
          </a:xfrm>
          <a:prstGeom prst="rect">
            <a:avLst/>
          </a:prstGeom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12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5605" name="CasellaDiTesto 1"/>
          <p:cNvSpPr txBox="1">
            <a:spLocks noChangeArrowheads="1"/>
          </p:cNvSpPr>
          <p:nvPr/>
        </p:nvSpPr>
        <p:spPr bwMode="auto">
          <a:xfrm>
            <a:off x="581601" y="2293142"/>
            <a:ext cx="125318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25606" name="CasellaDiTesto 34"/>
          <p:cNvSpPr txBox="1">
            <a:spLocks noChangeArrowheads="1"/>
          </p:cNvSpPr>
          <p:nvPr/>
        </p:nvSpPr>
        <p:spPr bwMode="auto">
          <a:xfrm>
            <a:off x="581601" y="5420109"/>
            <a:ext cx="145472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mini</a:t>
            </a:r>
          </a:p>
        </p:txBody>
      </p:sp>
      <p:cxnSp>
        <p:nvCxnSpPr>
          <p:cNvPr id="50" name="Connettore diritto 49"/>
          <p:cNvCxnSpPr/>
          <p:nvPr/>
        </p:nvCxnSpPr>
        <p:spPr bwMode="auto">
          <a:xfrm flipV="1">
            <a:off x="2435876" y="413987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ttore diritto 50"/>
          <p:cNvCxnSpPr/>
          <p:nvPr/>
        </p:nvCxnSpPr>
        <p:spPr bwMode="auto">
          <a:xfrm flipV="1">
            <a:off x="2435876" y="590267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collection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retro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spective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Connettore diritto 12"/>
          <p:cNvCxnSpPr/>
          <p:nvPr/>
        </p:nvCxnSpPr>
        <p:spPr bwMode="auto">
          <a:xfrm flipV="1">
            <a:off x="2435876" y="2602912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CasellaDiTesto 36"/>
          <p:cNvSpPr txBox="1"/>
          <p:nvPr/>
        </p:nvSpPr>
        <p:spPr>
          <a:xfrm>
            <a:off x="2559319" y="230446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retrò </a:t>
            </a:r>
            <a:r>
              <a:rPr lang="it-IT" dirty="0" err="1">
                <a:latin typeface="Century Gothic" panose="020B0502020202020204" pitchFamily="34" charset="0"/>
              </a:rPr>
              <a:t>optical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4881273" y="230423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maxi check</a:t>
            </a:r>
          </a:p>
        </p:txBody>
      </p:sp>
      <p:sp>
        <p:nvSpPr>
          <p:cNvPr id="45" name="CasellaDiTesto 44"/>
          <p:cNvSpPr txBox="1"/>
          <p:nvPr/>
        </p:nvSpPr>
        <p:spPr>
          <a:xfrm>
            <a:off x="7123624" y="380701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avec</a:t>
            </a:r>
            <a:r>
              <a:rPr lang="it-IT" dirty="0">
                <a:latin typeface="Century Gothic" panose="020B0502020202020204" pitchFamily="34" charset="0"/>
              </a:rPr>
              <a:t> zip maxi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301" y="4312768"/>
            <a:ext cx="1440000" cy="144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455" y="4351303"/>
            <a:ext cx="1440000" cy="1440000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>
          <a:xfrm>
            <a:off x="2435876" y="564057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maxi check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4816429" y="5591914"/>
            <a:ext cx="298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maxi check</a:t>
            </a:r>
          </a:p>
        </p:txBody>
      </p:sp>
      <p:sp>
        <p:nvSpPr>
          <p:cNvPr id="58" name="CasellaDiTesto 57"/>
          <p:cNvSpPr txBox="1"/>
          <p:nvPr/>
        </p:nvSpPr>
        <p:spPr>
          <a:xfrm>
            <a:off x="3236699" y="388437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maxi </a:t>
            </a:r>
            <a:r>
              <a:rPr lang="it-IT" dirty="0" err="1">
                <a:latin typeface="Century Gothic" panose="020B0502020202020204" pitchFamily="34" charset="0"/>
              </a:rPr>
              <a:t>tresse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112" y="4364599"/>
            <a:ext cx="1440000" cy="1440000"/>
          </a:xfrm>
          <a:prstGeom prst="rect">
            <a:avLst/>
          </a:prstGeom>
        </p:spPr>
      </p:pic>
      <p:pic>
        <p:nvPicPr>
          <p:cNvPr id="55" name="Immagine 5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402" y="4387273"/>
            <a:ext cx="1440000" cy="1440000"/>
          </a:xfrm>
          <a:prstGeom prst="rect">
            <a:avLst/>
          </a:prstGeom>
        </p:spPr>
      </p:pic>
      <p:pic>
        <p:nvPicPr>
          <p:cNvPr id="56" name="Immagine 5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008" y="4356510"/>
            <a:ext cx="1440000" cy="1440000"/>
          </a:xfrm>
          <a:prstGeom prst="rect">
            <a:avLst/>
          </a:prstGeom>
        </p:spPr>
      </p:pic>
      <p:sp>
        <p:nvSpPr>
          <p:cNvPr id="62" name="CasellaDiTesto 61"/>
          <p:cNvSpPr txBox="1"/>
          <p:nvPr/>
        </p:nvSpPr>
        <p:spPr>
          <a:xfrm>
            <a:off x="8024659" y="5585992"/>
            <a:ext cx="298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bande maxi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59" name="Immagine 5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4581" y="969206"/>
            <a:ext cx="1440000" cy="1440000"/>
          </a:xfrm>
          <a:prstGeom prst="rect">
            <a:avLst/>
          </a:prstGeom>
        </p:spPr>
      </p:pic>
      <p:pic>
        <p:nvPicPr>
          <p:cNvPr id="60" name="Immagine 5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093" y="985429"/>
            <a:ext cx="1440000" cy="1440000"/>
          </a:xfrm>
          <a:prstGeom prst="rect">
            <a:avLst/>
          </a:prstGeom>
        </p:spPr>
      </p:pic>
      <p:pic>
        <p:nvPicPr>
          <p:cNvPr id="61" name="Immagine 60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7488" y="972025"/>
            <a:ext cx="1440000" cy="1440000"/>
          </a:xfrm>
          <a:prstGeom prst="rect">
            <a:avLst/>
          </a:prstGeom>
        </p:spPr>
      </p:pic>
      <p:sp>
        <p:nvSpPr>
          <p:cNvPr id="42" name="CasellaDiTesto 41"/>
          <p:cNvSpPr txBox="1"/>
          <p:nvPr/>
        </p:nvSpPr>
        <p:spPr>
          <a:xfrm>
            <a:off x="9405664" y="22458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bandes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jaquard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227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606" y="1050829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869" y="2230030"/>
            <a:ext cx="1988331" cy="198833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895" y="2222396"/>
            <a:ext cx="2032271" cy="203227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2170" y="5525834"/>
            <a:ext cx="1912813" cy="191281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647" y="2200886"/>
            <a:ext cx="2046617" cy="204661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73" t="26877" r="20039" b="7557"/>
          <a:stretch/>
        </p:blipFill>
        <p:spPr>
          <a:xfrm>
            <a:off x="4618909" y="4226348"/>
            <a:ext cx="1402274" cy="153778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23" t="24840" r="20449" b="10028"/>
          <a:stretch/>
        </p:blipFill>
        <p:spPr>
          <a:xfrm>
            <a:off x="7479980" y="4196444"/>
            <a:ext cx="1328140" cy="1527609"/>
          </a:xfrm>
          <a:prstGeom prst="rect">
            <a:avLst/>
          </a:prstGeom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10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555" y="5410427"/>
            <a:ext cx="2016064" cy="2016064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383" y="4284053"/>
            <a:ext cx="1440000" cy="144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845" y="2267669"/>
            <a:ext cx="2016064" cy="201606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0281" y="1043533"/>
            <a:ext cx="1704875" cy="1704875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051" y="1059938"/>
            <a:ext cx="1704875" cy="1704875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969" y="1059938"/>
            <a:ext cx="1704875" cy="1704875"/>
          </a:xfrm>
          <a:prstGeom prst="rect">
            <a:avLst/>
          </a:prstGeom>
        </p:spPr>
      </p:pic>
      <p:sp>
        <p:nvSpPr>
          <p:cNvPr id="25605" name="CasellaDiTesto 1"/>
          <p:cNvSpPr txBox="1">
            <a:spLocks noChangeArrowheads="1"/>
          </p:cNvSpPr>
          <p:nvPr/>
        </p:nvSpPr>
        <p:spPr bwMode="auto">
          <a:xfrm>
            <a:off x="581601" y="2293142"/>
            <a:ext cx="125318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city</a:t>
            </a:r>
          </a:p>
        </p:txBody>
      </p:sp>
      <p:sp>
        <p:nvSpPr>
          <p:cNvPr id="25606" name="CasellaDiTesto 34"/>
          <p:cNvSpPr txBox="1">
            <a:spLocks noChangeArrowheads="1"/>
          </p:cNvSpPr>
          <p:nvPr/>
        </p:nvSpPr>
        <p:spPr bwMode="auto">
          <a:xfrm>
            <a:off x="581601" y="5420109"/>
            <a:ext cx="145472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bag</a:t>
            </a:r>
            <a:r>
              <a:rPr lang="it-IT" altLang="it-IT" dirty="0">
                <a:latin typeface="Century Gothic" panose="020B0502020202020204" pitchFamily="34" charset="0"/>
              </a:rPr>
              <a:t> soft</a:t>
            </a:r>
          </a:p>
        </p:txBody>
      </p:sp>
      <p:sp>
        <p:nvSpPr>
          <p:cNvPr id="25607" name="CasellaDiTesto 35"/>
          <p:cNvSpPr txBox="1">
            <a:spLocks noChangeArrowheads="1"/>
          </p:cNvSpPr>
          <p:nvPr/>
        </p:nvSpPr>
        <p:spPr bwMode="auto">
          <a:xfrm>
            <a:off x="581601" y="7135175"/>
            <a:ext cx="1630334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folder mini</a:t>
            </a:r>
          </a:p>
        </p:txBody>
      </p:sp>
      <p:sp>
        <p:nvSpPr>
          <p:cNvPr id="25609" name="CasellaDiTesto 40"/>
          <p:cNvSpPr txBox="1">
            <a:spLocks noChangeArrowheads="1"/>
          </p:cNvSpPr>
          <p:nvPr/>
        </p:nvSpPr>
        <p:spPr bwMode="auto">
          <a:xfrm>
            <a:off x="581603" y="3876380"/>
            <a:ext cx="1865805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pocket</a:t>
            </a:r>
          </a:p>
        </p:txBody>
      </p:sp>
      <p:cxnSp>
        <p:nvCxnSpPr>
          <p:cNvPr id="51" name="Connettore diritto 50"/>
          <p:cNvCxnSpPr/>
          <p:nvPr/>
        </p:nvCxnSpPr>
        <p:spPr bwMode="auto">
          <a:xfrm flipV="1">
            <a:off x="2435876" y="590267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collezione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retro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spective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eaLnBrk="1">
              <a:lnSpc>
                <a:spcPct val="102000"/>
              </a:lnSpc>
              <a:spcAft>
                <a:spcPts val="1791"/>
              </a:spcAft>
            </a:pP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CasellaDiTesto 38"/>
          <p:cNvSpPr txBox="1"/>
          <p:nvPr/>
        </p:nvSpPr>
        <p:spPr>
          <a:xfrm>
            <a:off x="4035484" y="227028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interni maxi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2403798" y="5614317"/>
            <a:ext cx="193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soft maxi check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2404637" y="3764755"/>
            <a:ext cx="23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pattina maxi check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183" y="4339759"/>
            <a:ext cx="1440000" cy="1440000"/>
          </a:xfrm>
          <a:prstGeom prst="rect">
            <a:avLst/>
          </a:prstGeom>
        </p:spPr>
      </p:pic>
      <p:sp>
        <p:nvSpPr>
          <p:cNvPr id="44" name="CasellaDiTesto 43"/>
          <p:cNvSpPr txBox="1"/>
          <p:nvPr/>
        </p:nvSpPr>
        <p:spPr>
          <a:xfrm>
            <a:off x="5595970" y="5571508"/>
            <a:ext cx="22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soft maxi </a:t>
            </a:r>
            <a:r>
              <a:rPr lang="it-IT" dirty="0" err="1">
                <a:latin typeface="Century Gothic" panose="020B0502020202020204" pitchFamily="34" charset="0"/>
              </a:rPr>
              <a:t>bouclè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2499208" y="7217072"/>
            <a:ext cx="22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patte maxi check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380" y="1031126"/>
            <a:ext cx="1440000" cy="1440000"/>
          </a:xfrm>
          <a:prstGeom prst="rect">
            <a:avLst/>
          </a:prstGeom>
        </p:spPr>
      </p:pic>
      <p:sp>
        <p:nvSpPr>
          <p:cNvPr id="33" name="CasellaDiTesto 32"/>
          <p:cNvSpPr txBox="1"/>
          <p:nvPr/>
        </p:nvSpPr>
        <p:spPr>
          <a:xfrm>
            <a:off x="5627955" y="7235782"/>
            <a:ext cx="22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patte </a:t>
            </a:r>
            <a:r>
              <a:rPr lang="it-IT" dirty="0" err="1">
                <a:latin typeface="Century Gothic" panose="020B0502020202020204" pitchFamily="34" charset="0"/>
              </a:rPr>
              <a:t>jaquard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60" b="17401"/>
          <a:stretch/>
        </p:blipFill>
        <p:spPr>
          <a:xfrm>
            <a:off x="7324861" y="2527389"/>
            <a:ext cx="2032271" cy="135834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5826" y="2224015"/>
            <a:ext cx="2032271" cy="2032271"/>
          </a:xfrm>
          <a:prstGeom prst="rect">
            <a:avLst/>
          </a:prstGeom>
        </p:spPr>
      </p:pic>
      <p:cxnSp>
        <p:nvCxnSpPr>
          <p:cNvPr id="13" name="Connettore diritto 12"/>
          <p:cNvCxnSpPr/>
          <p:nvPr/>
        </p:nvCxnSpPr>
        <p:spPr bwMode="auto">
          <a:xfrm flipV="1">
            <a:off x="2435876" y="2602912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nettore diritto 49"/>
          <p:cNvCxnSpPr/>
          <p:nvPr/>
        </p:nvCxnSpPr>
        <p:spPr bwMode="auto">
          <a:xfrm flipV="1">
            <a:off x="2435876" y="413987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asellaDiTesto 30"/>
          <p:cNvSpPr txBox="1"/>
          <p:nvPr/>
        </p:nvSpPr>
        <p:spPr>
          <a:xfrm>
            <a:off x="10542085" y="3768367"/>
            <a:ext cx="29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pattina retrò </a:t>
            </a:r>
            <a:r>
              <a:rPr lang="it-IT" dirty="0" err="1">
                <a:latin typeface="Century Gothic" panose="020B0502020202020204" pitchFamily="34" charset="0"/>
              </a:rPr>
              <a:t>optical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6596869" y="3726120"/>
            <a:ext cx="23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pattine </a:t>
            </a:r>
            <a:r>
              <a:rPr lang="it-IT" dirty="0" err="1">
                <a:latin typeface="Century Gothic" panose="020B0502020202020204" pitchFamily="34" charset="0"/>
              </a:rPr>
              <a:t>jaquard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8744255" y="2242453"/>
            <a:ext cx="192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patte </a:t>
            </a:r>
            <a:r>
              <a:rPr lang="it-IT" dirty="0" err="1">
                <a:latin typeface="Century Gothic" panose="020B0502020202020204" pitchFamily="34" charset="0"/>
              </a:rPr>
              <a:t>jaquard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179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5605" name="CasellaDiTesto 1"/>
          <p:cNvSpPr txBox="1">
            <a:spLocks noChangeArrowheads="1"/>
          </p:cNvSpPr>
          <p:nvPr/>
        </p:nvSpPr>
        <p:spPr bwMode="auto">
          <a:xfrm>
            <a:off x="564274" y="4210801"/>
            <a:ext cx="1253182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manici e tracolle</a:t>
            </a: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collezione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retro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spective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eaLnBrk="1">
              <a:lnSpc>
                <a:spcPct val="102000"/>
              </a:lnSpc>
              <a:spcAft>
                <a:spcPts val="1791"/>
              </a:spcAft>
            </a:pP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Connettore diritto 12"/>
          <p:cNvCxnSpPr/>
          <p:nvPr/>
        </p:nvCxnSpPr>
        <p:spPr bwMode="auto">
          <a:xfrm flipV="1">
            <a:off x="2383408" y="4757235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211" y="2914681"/>
            <a:ext cx="1440000" cy="144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04" y="3016285"/>
            <a:ext cx="1440000" cy="1440000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6574301" y="4139187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manico + spallaccio</a:t>
            </a:r>
          </a:p>
          <a:p>
            <a:r>
              <a:rPr lang="it-IT" dirty="0">
                <a:latin typeface="Century Gothic" panose="020B0502020202020204" pitchFamily="34" charset="0"/>
              </a:rPr>
              <a:t>con mezzo anello </a:t>
            </a:r>
            <a:r>
              <a:rPr lang="it-IT" dirty="0" err="1">
                <a:latin typeface="Century Gothic" panose="020B0502020202020204" pitchFamily="34" charset="0"/>
              </a:rPr>
              <a:t>jaquard</a:t>
            </a:r>
            <a:r>
              <a:rPr lang="it-IT" dirty="0">
                <a:latin typeface="Century Gothic" panose="020B0502020202020204" pitchFamily="34" charset="0"/>
              </a:rPr>
              <a:t> rosso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2356375" y="4120075"/>
            <a:ext cx="3643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manico + spallaccio </a:t>
            </a:r>
          </a:p>
          <a:p>
            <a:r>
              <a:rPr lang="it-IT" dirty="0">
                <a:latin typeface="Century Gothic" panose="020B0502020202020204" pitchFamily="34" charset="0"/>
              </a:rPr>
              <a:t>con mezzo anello retro </a:t>
            </a:r>
            <a:r>
              <a:rPr lang="it-IT" dirty="0" err="1">
                <a:latin typeface="Century Gothic" panose="020B0502020202020204" pitchFamily="34" charset="0"/>
              </a:rPr>
              <a:t>optical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83"/>
          <a:stretch/>
        </p:blipFill>
        <p:spPr>
          <a:xfrm>
            <a:off x="2759447" y="1165208"/>
            <a:ext cx="2016224" cy="1441946"/>
          </a:xfrm>
          <a:prstGeom prst="rect">
            <a:avLst/>
          </a:prstGeom>
        </p:spPr>
      </p:pic>
      <p:sp>
        <p:nvSpPr>
          <p:cNvPr id="42" name="Rettangolo 41"/>
          <p:cNvSpPr/>
          <p:nvPr/>
        </p:nvSpPr>
        <p:spPr>
          <a:xfrm>
            <a:off x="2424883" y="2539580"/>
            <a:ext cx="3643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pochette tessuto </a:t>
            </a:r>
            <a:r>
              <a:rPr lang="it-IT" dirty="0" err="1">
                <a:latin typeface="Century Gothic" panose="020B0502020202020204" pitchFamily="34" charset="0"/>
              </a:rPr>
              <a:t>jaquard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41" name="Connettore diritto 40"/>
          <p:cNvCxnSpPr/>
          <p:nvPr/>
        </p:nvCxnSpPr>
        <p:spPr bwMode="auto">
          <a:xfrm flipV="1">
            <a:off x="2357945" y="282873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CasellaDiTesto 1"/>
          <p:cNvSpPr txBox="1">
            <a:spLocks noChangeArrowheads="1"/>
          </p:cNvSpPr>
          <p:nvPr/>
        </p:nvSpPr>
        <p:spPr bwMode="auto">
          <a:xfrm>
            <a:off x="564274" y="2408683"/>
            <a:ext cx="125318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accessori</a:t>
            </a:r>
          </a:p>
        </p:txBody>
      </p:sp>
    </p:spTree>
    <p:extLst>
      <p:ext uri="{BB962C8B-B14F-4D97-AF65-F5344CB8AC3E}">
        <p14:creationId xmlns:p14="http://schemas.microsoft.com/office/powerpoint/2010/main" val="1036291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asellaDiTesto 3"/>
          <p:cNvSpPr txBox="1"/>
          <p:nvPr/>
        </p:nvSpPr>
        <p:spPr>
          <a:xfrm>
            <a:off x="1607319" y="1921536"/>
            <a:ext cx="11017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 err="1">
                <a:latin typeface="Century Gothic" panose="020B0502020202020204" pitchFamily="34" charset="0"/>
              </a:rPr>
              <a:t>Chaque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marché</a:t>
            </a:r>
            <a:r>
              <a:rPr lang="it-IT" sz="2400" dirty="0">
                <a:latin typeface="Century Gothic" panose="020B0502020202020204" pitchFamily="34" charset="0"/>
              </a:rPr>
              <a:t> a </a:t>
            </a:r>
            <a:r>
              <a:rPr lang="it-IT" sz="2400" dirty="0" err="1">
                <a:latin typeface="Century Gothic" panose="020B0502020202020204" pitchFamily="34" charset="0"/>
              </a:rPr>
              <a:t>ses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particularitées</a:t>
            </a:r>
            <a:r>
              <a:rPr lang="it-IT" sz="2400" dirty="0">
                <a:latin typeface="Century Gothic" panose="020B0502020202020204" pitchFamily="34" charset="0"/>
              </a:rPr>
              <a:t> et </a:t>
            </a:r>
            <a:r>
              <a:rPr lang="it-IT" sz="2400" b="1" dirty="0">
                <a:latin typeface="Century Gothic" panose="020B0502020202020204" pitchFamily="34" charset="0"/>
              </a:rPr>
              <a:t>O bag</a:t>
            </a:r>
            <a:r>
              <a:rPr lang="it-IT" sz="2400" dirty="0">
                <a:latin typeface="Century Gothic" panose="020B0502020202020204" pitchFamily="34" charset="0"/>
              </a:rPr>
              <a:t>, en </a:t>
            </a:r>
            <a:r>
              <a:rPr lang="it-IT" sz="2400" dirty="0" err="1">
                <a:latin typeface="Century Gothic" panose="020B0502020202020204" pitchFamily="34" charset="0"/>
              </a:rPr>
              <a:t>ligne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avec</a:t>
            </a:r>
            <a:r>
              <a:rPr lang="it-IT" sz="2400" dirty="0">
                <a:latin typeface="Century Gothic" panose="020B0502020202020204" pitchFamily="34" charset="0"/>
              </a:rPr>
              <a:t> une strategie </a:t>
            </a:r>
            <a:r>
              <a:rPr lang="fr-FR" sz="2400" b="1" dirty="0">
                <a:latin typeface="Century Gothic" panose="020B0502020202020204" pitchFamily="34" charset="0"/>
              </a:rPr>
              <a:t>consumer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centric</a:t>
            </a:r>
            <a:r>
              <a:rPr lang="it-IT" sz="2400" dirty="0">
                <a:latin typeface="Century Gothic" panose="020B0502020202020204" pitchFamily="34" charset="0"/>
              </a:rPr>
              <a:t>, </a:t>
            </a:r>
            <a:r>
              <a:rPr lang="it-IT" sz="2400" dirty="0" err="1">
                <a:latin typeface="Century Gothic" panose="020B0502020202020204" pitchFamily="34" charset="0"/>
              </a:rPr>
              <a:t>respecte</a:t>
            </a:r>
            <a:r>
              <a:rPr lang="it-IT" sz="2400" dirty="0">
                <a:latin typeface="Century Gothic" panose="020B0502020202020204" pitchFamily="34" charset="0"/>
              </a:rPr>
              <a:t> et </a:t>
            </a:r>
            <a:r>
              <a:rPr lang="it-IT" sz="2400" dirty="0" err="1">
                <a:latin typeface="Century Gothic" panose="020B0502020202020204" pitchFamily="34" charset="0"/>
              </a:rPr>
              <a:t>personalise</a:t>
            </a:r>
            <a:r>
              <a:rPr lang="it-IT" sz="2400" dirty="0">
                <a:latin typeface="Century Gothic" panose="020B0502020202020204" pitchFamily="34" charset="0"/>
              </a:rPr>
              <a:t> l’</a:t>
            </a:r>
            <a:r>
              <a:rPr lang="it-IT" sz="2400" dirty="0" err="1">
                <a:latin typeface="Century Gothic" panose="020B0502020202020204" pitchFamily="34" charset="0"/>
              </a:rPr>
              <a:t>approche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des</a:t>
            </a:r>
            <a:r>
              <a:rPr lang="it-IT" sz="2400" dirty="0">
                <a:latin typeface="Century Gothic" panose="020B0502020202020204" pitchFamily="34" charset="0"/>
              </a:rPr>
              <a:t> clients en </a:t>
            </a:r>
            <a:r>
              <a:rPr lang="it-IT" sz="2400" dirty="0" err="1">
                <a:latin typeface="Century Gothic" panose="020B0502020202020204" pitchFamily="34" charset="0"/>
              </a:rPr>
              <a:t>chaque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marché</a:t>
            </a:r>
            <a:r>
              <a:rPr lang="it-IT" sz="2400" dirty="0">
                <a:latin typeface="Century Gothic" panose="020B0502020202020204" pitchFamily="34" charset="0"/>
              </a:rPr>
              <a:t>:   </a:t>
            </a:r>
          </a:p>
        </p:txBody>
      </p:sp>
      <p:pic>
        <p:nvPicPr>
          <p:cNvPr id="1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72" y="2290061"/>
            <a:ext cx="641299" cy="6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2326859" y="35421"/>
            <a:ext cx="972162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verso lo sviluppo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omnichannel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271615" y="4101814"/>
            <a:ext cx="5410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entury Gothic" panose="020B0502020202020204" pitchFamily="34" charset="0"/>
              </a:rPr>
              <a:t>On </a:t>
            </a:r>
            <a:r>
              <a:rPr lang="it-IT" sz="2000" dirty="0" err="1">
                <a:latin typeface="Century Gothic" panose="020B0502020202020204" pitchFamily="34" charset="0"/>
              </a:rPr>
              <a:t>change</a:t>
            </a:r>
            <a:r>
              <a:rPr lang="it-IT" sz="2000" dirty="0">
                <a:latin typeface="Century Gothic" panose="020B0502020202020204" pitchFamily="34" charset="0"/>
              </a:rPr>
              <a:t> la </a:t>
            </a:r>
            <a:r>
              <a:rPr lang="it-IT" sz="2000" dirty="0" err="1">
                <a:latin typeface="Century Gothic" panose="020B0502020202020204" pitchFamily="34" charset="0"/>
              </a:rPr>
              <a:t>communication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dans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les</a:t>
            </a:r>
            <a:r>
              <a:rPr lang="it-IT" sz="2000" dirty="0">
                <a:latin typeface="Century Gothic" panose="020B0502020202020204" pitchFamily="34" charset="0"/>
              </a:rPr>
              <a:t> p.v.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4271615" y="4851151"/>
            <a:ext cx="541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entury Gothic" panose="020B0502020202020204" pitchFamily="34" charset="0"/>
              </a:rPr>
              <a:t>Introduction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materiaux</a:t>
            </a:r>
            <a:r>
              <a:rPr lang="it-IT" sz="2000" dirty="0">
                <a:latin typeface="Century Gothic" panose="020B0502020202020204" pitchFamily="34" charset="0"/>
              </a:rPr>
              <a:t> </a:t>
            </a:r>
            <a:r>
              <a:rPr lang="it-IT" sz="2000" dirty="0" err="1">
                <a:latin typeface="Century Gothic" panose="020B0502020202020204" pitchFamily="34" charset="0"/>
              </a:rPr>
              <a:t>multimediales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4271615" y="5548722"/>
            <a:ext cx="541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Alignement  concept des </a:t>
            </a:r>
            <a:r>
              <a:rPr lang="fr-FR" sz="2000" dirty="0" err="1">
                <a:latin typeface="Century Gothic" panose="020B0502020202020204" pitchFamily="34" charset="0"/>
              </a:rPr>
              <a:t>p.v</a:t>
            </a:r>
            <a:r>
              <a:rPr lang="fr-FR" sz="20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4271615" y="6314183"/>
            <a:ext cx="541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</a:rPr>
              <a:t>Configurateur</a:t>
            </a:r>
            <a:r>
              <a:rPr lang="it-IT" sz="2000" dirty="0">
                <a:latin typeface="Century Gothic" panose="020B0502020202020204" pitchFamily="34" charset="0"/>
              </a:rPr>
              <a:t> boutique</a:t>
            </a:r>
          </a:p>
        </p:txBody>
      </p:sp>
      <p:pic>
        <p:nvPicPr>
          <p:cNvPr id="2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6303" y="406786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6303" y="628023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6303" y="551477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6303" y="4817206"/>
            <a:ext cx="463158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2556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065" y="2358175"/>
            <a:ext cx="1889820" cy="188982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832" y="2392511"/>
            <a:ext cx="1889820" cy="188982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298" y="2377791"/>
            <a:ext cx="1889820" cy="188982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114" y="924663"/>
            <a:ext cx="1775539" cy="177553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816" y="871550"/>
            <a:ext cx="1775539" cy="177553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875" y="827509"/>
            <a:ext cx="1775539" cy="177553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934" y="907647"/>
            <a:ext cx="1775539" cy="1775539"/>
          </a:xfrm>
          <a:prstGeom prst="rect">
            <a:avLst/>
          </a:prstGeom>
        </p:spPr>
      </p:pic>
      <p:pic>
        <p:nvPicPr>
          <p:cNvPr id="23" name="pasted-image.pdf"/>
          <p:cNvPicPr>
            <a:picLocks noChangeAspect="1"/>
          </p:cNvPicPr>
          <p:nvPr/>
        </p:nvPicPr>
        <p:blipFill>
          <a:blip r:embed="rId10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81" t="27772" r="25677" b="32792"/>
          <a:stretch/>
        </p:blipFill>
        <p:spPr>
          <a:xfrm>
            <a:off x="2335752" y="1058171"/>
            <a:ext cx="1521173" cy="133478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819" t="27214" r="27147" b="31317"/>
          <a:stretch/>
        </p:blipFill>
        <p:spPr>
          <a:xfrm>
            <a:off x="3931771" y="1057406"/>
            <a:ext cx="1399368" cy="1403593"/>
          </a:xfrm>
          <a:prstGeom prst="rect">
            <a:avLst/>
          </a:prstGeom>
        </p:spPr>
      </p:pic>
      <p:sp>
        <p:nvSpPr>
          <p:cNvPr id="41990" name="CasellaDiTesto 58"/>
          <p:cNvSpPr txBox="1">
            <a:spLocks noChangeArrowheads="1"/>
          </p:cNvSpPr>
          <p:nvPr/>
        </p:nvSpPr>
        <p:spPr bwMode="auto">
          <a:xfrm>
            <a:off x="301294" y="2239021"/>
            <a:ext cx="1502621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clock</a:t>
            </a:r>
          </a:p>
        </p:txBody>
      </p:sp>
      <p:cxnSp>
        <p:nvCxnSpPr>
          <p:cNvPr id="19" name="Connettore diritto 18"/>
          <p:cNvCxnSpPr/>
          <p:nvPr/>
        </p:nvCxnSpPr>
        <p:spPr bwMode="auto">
          <a:xfrm flipV="1">
            <a:off x="2286829" y="2562980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ttore diritto 19"/>
          <p:cNvCxnSpPr/>
          <p:nvPr/>
        </p:nvCxnSpPr>
        <p:spPr bwMode="auto">
          <a:xfrm flipV="1">
            <a:off x="2286829" y="424736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ttore diritto 20"/>
          <p:cNvCxnSpPr/>
          <p:nvPr/>
        </p:nvCxnSpPr>
        <p:spPr bwMode="auto">
          <a:xfrm flipV="1">
            <a:off x="2286829" y="6459574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3931771" y="2256371"/>
            <a:ext cx="1284343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>
                <a:latin typeface="Century Gothic" panose="020B0502020202020204" pitchFamily="34" charset="0"/>
              </a:rPr>
              <a:t>folk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Thème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crossing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8832439" y="2256371"/>
            <a:ext cx="1284343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>
                <a:latin typeface="Century Gothic" panose="020B0502020202020204" pitchFamily="34" charset="0"/>
              </a:rPr>
              <a:t>madras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931" y="4427231"/>
            <a:ext cx="2002912" cy="200291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506" y="4336598"/>
            <a:ext cx="2002912" cy="200291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7898" y="4336598"/>
            <a:ext cx="2002912" cy="200291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771" y="4427231"/>
            <a:ext cx="2002912" cy="200291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092" y="4427231"/>
            <a:ext cx="2002912" cy="2002912"/>
          </a:xfrm>
          <a:prstGeom prst="rect">
            <a:avLst/>
          </a:prstGeom>
        </p:spPr>
      </p:pic>
      <p:sp>
        <p:nvSpPr>
          <p:cNvPr id="31" name="CasellaDiTesto 58"/>
          <p:cNvSpPr txBox="1">
            <a:spLocks noChangeArrowheads="1"/>
          </p:cNvSpPr>
          <p:nvPr/>
        </p:nvSpPr>
        <p:spPr bwMode="auto">
          <a:xfrm>
            <a:off x="280379" y="6075295"/>
            <a:ext cx="200645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clock </a:t>
            </a:r>
            <a:r>
              <a:rPr lang="it-IT" altLang="it-IT" dirty="0" err="1">
                <a:latin typeface="Century Gothic" panose="020B0502020202020204" pitchFamily="34" charset="0"/>
              </a:rPr>
              <a:t>great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2648764" y="6173894"/>
            <a:ext cx="4651827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 err="1">
                <a:latin typeface="Century Gothic" panose="020B0502020202020204" pitchFamily="34" charset="0"/>
              </a:rPr>
              <a:t>racing</a:t>
            </a:r>
            <a:r>
              <a:rPr lang="it-IT" sz="1760" dirty="0">
                <a:latin typeface="Century Gothic" panose="020B0502020202020204" pitchFamily="34" charset="0"/>
              </a:rPr>
              <a:t> carbon con datario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8573813" y="6152965"/>
            <a:ext cx="3248005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760" dirty="0" err="1">
                <a:latin typeface="Century Gothic" panose="020B0502020202020204" pitchFamily="34" charset="0"/>
              </a:rPr>
              <a:t>racing</a:t>
            </a:r>
            <a:r>
              <a:rPr lang="it-IT" sz="1760" dirty="0">
                <a:latin typeface="Century Gothic" panose="020B0502020202020204" pitchFamily="34" charset="0"/>
              </a:rPr>
              <a:t> </a:t>
            </a:r>
            <a:r>
              <a:rPr lang="it-IT" sz="1760" dirty="0" err="1">
                <a:latin typeface="Century Gothic" panose="020B0502020202020204" pitchFamily="34" charset="0"/>
              </a:rPr>
              <a:t>daytona</a:t>
            </a:r>
            <a:r>
              <a:rPr lang="it-IT" sz="1760" dirty="0">
                <a:latin typeface="Century Gothic" panose="020B0502020202020204" pitchFamily="34" charset="0"/>
              </a:rPr>
              <a:t> con datario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3841489" y="3920717"/>
            <a:ext cx="1284343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 err="1">
                <a:latin typeface="Century Gothic" panose="020B0502020202020204" pitchFamily="34" charset="0"/>
              </a:rPr>
              <a:t>fluid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865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5605" name="CasellaDiTesto 1"/>
          <p:cNvSpPr txBox="1">
            <a:spLocks noChangeArrowheads="1"/>
          </p:cNvSpPr>
          <p:nvPr/>
        </p:nvSpPr>
        <p:spPr bwMode="auto">
          <a:xfrm>
            <a:off x="564273" y="4210801"/>
            <a:ext cx="1691118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 err="1">
                <a:latin typeface="Century Gothic" panose="020B0502020202020204" pitchFamily="34" charset="0"/>
              </a:rPr>
              <a:t>anses</a:t>
            </a:r>
            <a:r>
              <a:rPr lang="it-IT" altLang="it-IT" dirty="0">
                <a:latin typeface="Century Gothic" panose="020B0502020202020204" pitchFamily="34" charset="0"/>
              </a:rPr>
              <a:t> et </a:t>
            </a:r>
            <a:r>
              <a:rPr lang="it-IT" altLang="it-IT" dirty="0" err="1">
                <a:latin typeface="Century Gothic" panose="020B0502020202020204" pitchFamily="34" charset="0"/>
              </a:rPr>
              <a:t>bandourières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Collection – </a:t>
            </a:r>
            <a:r>
              <a:rPr lang="it-IT" altLang="it-IT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retro </a:t>
            </a:r>
            <a:r>
              <a:rPr lang="it-IT" altLang="it-IT" b="1" i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spective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eaLnBrk="1">
              <a:lnSpc>
                <a:spcPct val="102000"/>
              </a:lnSpc>
              <a:spcAft>
                <a:spcPts val="1791"/>
              </a:spcAft>
            </a:pP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Connettore diritto 12"/>
          <p:cNvCxnSpPr/>
          <p:nvPr/>
        </p:nvCxnSpPr>
        <p:spPr bwMode="auto">
          <a:xfrm flipV="1">
            <a:off x="2383408" y="4757235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211" y="2914681"/>
            <a:ext cx="1440000" cy="144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104" y="3016285"/>
            <a:ext cx="1440000" cy="1440000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6574301" y="4139187"/>
            <a:ext cx="4147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anse + spallaccio</a:t>
            </a:r>
          </a:p>
          <a:p>
            <a:r>
              <a:rPr lang="it-IT" dirty="0" err="1">
                <a:latin typeface="Century Gothic" panose="020B0502020202020204" pitchFamily="34" charset="0"/>
              </a:rPr>
              <a:t>avec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moyen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anneau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jaquard</a:t>
            </a:r>
            <a:r>
              <a:rPr lang="it-IT" dirty="0">
                <a:latin typeface="Century Gothic" panose="020B0502020202020204" pitchFamily="34" charset="0"/>
              </a:rPr>
              <a:t> rosso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2356375" y="4120075"/>
            <a:ext cx="3643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anse + spallaccio </a:t>
            </a:r>
          </a:p>
          <a:p>
            <a:r>
              <a:rPr lang="it-IT" dirty="0" err="1">
                <a:latin typeface="Century Gothic" panose="020B0502020202020204" pitchFamily="34" charset="0"/>
              </a:rPr>
              <a:t>avec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moyen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anneau</a:t>
            </a:r>
            <a:r>
              <a:rPr lang="it-IT" dirty="0">
                <a:latin typeface="Century Gothic" panose="020B0502020202020204" pitchFamily="34" charset="0"/>
              </a:rPr>
              <a:t> retro </a:t>
            </a:r>
            <a:r>
              <a:rPr lang="it-IT" dirty="0" err="1">
                <a:latin typeface="Century Gothic" panose="020B0502020202020204" pitchFamily="34" charset="0"/>
              </a:rPr>
              <a:t>optical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83"/>
          <a:stretch/>
        </p:blipFill>
        <p:spPr>
          <a:xfrm>
            <a:off x="2759447" y="1165208"/>
            <a:ext cx="2016224" cy="1441946"/>
          </a:xfrm>
          <a:prstGeom prst="rect">
            <a:avLst/>
          </a:prstGeom>
        </p:spPr>
      </p:pic>
      <p:sp>
        <p:nvSpPr>
          <p:cNvPr id="42" name="Rettangolo 41"/>
          <p:cNvSpPr/>
          <p:nvPr/>
        </p:nvSpPr>
        <p:spPr>
          <a:xfrm>
            <a:off x="2424883" y="2539580"/>
            <a:ext cx="3643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pochette </a:t>
            </a:r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jaquard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41" name="Connettore diritto 40"/>
          <p:cNvCxnSpPr/>
          <p:nvPr/>
        </p:nvCxnSpPr>
        <p:spPr bwMode="auto">
          <a:xfrm flipV="1">
            <a:off x="2357945" y="282873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CasellaDiTesto 1"/>
          <p:cNvSpPr txBox="1">
            <a:spLocks noChangeArrowheads="1"/>
          </p:cNvSpPr>
          <p:nvPr/>
        </p:nvSpPr>
        <p:spPr bwMode="auto">
          <a:xfrm>
            <a:off x="564273" y="2408683"/>
            <a:ext cx="1547101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 err="1">
                <a:latin typeface="Century Gothic" panose="020B0502020202020204" pitchFamily="34" charset="0"/>
              </a:rPr>
              <a:t>accessoires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63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4" t="33384" r="8564" b="32044"/>
          <a:stretch/>
        </p:blipFill>
        <p:spPr>
          <a:xfrm>
            <a:off x="7446336" y="1628974"/>
            <a:ext cx="2457026" cy="1142910"/>
          </a:xfrm>
          <a:prstGeom prst="rect">
            <a:avLst/>
          </a:prstGeom>
        </p:spPr>
      </p:pic>
      <p:pic>
        <p:nvPicPr>
          <p:cNvPr id="51" name="Immagine 5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65" t="37064" r="9885" b="33928"/>
          <a:stretch/>
        </p:blipFill>
        <p:spPr>
          <a:xfrm>
            <a:off x="1997123" y="1782477"/>
            <a:ext cx="2897859" cy="1100978"/>
          </a:xfrm>
          <a:prstGeom prst="rect">
            <a:avLst/>
          </a:prstGeom>
        </p:spPr>
      </p:pic>
      <p:pic>
        <p:nvPicPr>
          <p:cNvPr id="52" name="Immagine 5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72" t="35876" r="7182" b="34334"/>
          <a:stretch/>
        </p:blipFill>
        <p:spPr>
          <a:xfrm>
            <a:off x="4847679" y="1755311"/>
            <a:ext cx="2534102" cy="990085"/>
          </a:xfrm>
          <a:prstGeom prst="rect">
            <a:avLst/>
          </a:prstGeom>
        </p:spPr>
      </p:pic>
      <p:sp>
        <p:nvSpPr>
          <p:cNvPr id="41990" name="CasellaDiTesto 58"/>
          <p:cNvSpPr txBox="1">
            <a:spLocks noChangeArrowheads="1"/>
          </p:cNvSpPr>
          <p:nvPr/>
        </p:nvSpPr>
        <p:spPr bwMode="auto">
          <a:xfrm>
            <a:off x="476124" y="2010422"/>
            <a:ext cx="21981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sun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cxnSp>
        <p:nvCxnSpPr>
          <p:cNvPr id="19" name="Connettore diritto 18"/>
          <p:cNvCxnSpPr/>
          <p:nvPr/>
        </p:nvCxnSpPr>
        <p:spPr bwMode="auto">
          <a:xfrm flipV="1">
            <a:off x="2130715" y="2870113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CasellaDiTesto 53"/>
          <p:cNvSpPr txBox="1"/>
          <p:nvPr/>
        </p:nvSpPr>
        <p:spPr>
          <a:xfrm>
            <a:off x="4841832" y="2595457"/>
            <a:ext cx="1952437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60" dirty="0">
                <a:latin typeface="Century Gothic" panose="020B0502020202020204" pitchFamily="34" charset="0"/>
              </a:rPr>
              <a:t>naif</a:t>
            </a:r>
            <a:endParaRPr lang="it-IT" dirty="0">
              <a:latin typeface="Century Gothic" panose="020B0502020202020204" pitchFamily="34" charset="0"/>
            </a:endParaRPr>
          </a:p>
        </p:txBody>
      </p:sp>
      <p:pic>
        <p:nvPicPr>
          <p:cNvPr id="27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Thème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crossing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17614" r="14439" b="20472"/>
          <a:stretch/>
        </p:blipFill>
        <p:spPr>
          <a:xfrm>
            <a:off x="2255391" y="3109543"/>
            <a:ext cx="3920141" cy="404459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7" t="26135" r="59053" b="61511"/>
          <a:stretch/>
        </p:blipFill>
        <p:spPr>
          <a:xfrm>
            <a:off x="6431855" y="4138035"/>
            <a:ext cx="4824536" cy="30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9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800" y="2483693"/>
            <a:ext cx="1852973" cy="185297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068" y="2478850"/>
            <a:ext cx="1852973" cy="1852973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112" y="847588"/>
            <a:ext cx="1894646" cy="18946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945" y="847588"/>
            <a:ext cx="1894646" cy="18946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743" y="847588"/>
            <a:ext cx="1894646" cy="189464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375" y="847588"/>
            <a:ext cx="1894646" cy="189464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6515" y="847588"/>
            <a:ext cx="1894646" cy="1894646"/>
          </a:xfrm>
          <a:prstGeom prst="rect">
            <a:avLst/>
          </a:prstGeom>
        </p:spPr>
      </p:pic>
      <p:sp>
        <p:nvSpPr>
          <p:cNvPr id="46" name="CasellaDiTesto 36"/>
          <p:cNvSpPr txBox="1">
            <a:spLocks noChangeArrowheads="1"/>
          </p:cNvSpPr>
          <p:nvPr/>
        </p:nvSpPr>
        <p:spPr bwMode="auto">
          <a:xfrm>
            <a:off x="445053" y="2089162"/>
            <a:ext cx="1456724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shoes</a:t>
            </a:r>
            <a:endParaRPr lang="it-IT" altLang="it-IT" dirty="0">
              <a:latin typeface="Century Gothic" panose="020B0502020202020204" pitchFamily="34" charset="0"/>
            </a:endParaRP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woman</a:t>
            </a:r>
          </a:p>
        </p:txBody>
      </p:sp>
      <p:cxnSp>
        <p:nvCxnSpPr>
          <p:cNvPr id="51" name="Connettore diritto 50"/>
          <p:cNvCxnSpPr/>
          <p:nvPr/>
        </p:nvCxnSpPr>
        <p:spPr bwMode="auto">
          <a:xfrm flipV="1">
            <a:off x="2375541" y="268566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5809225" y="229566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accessoire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laine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rouche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53" name="CasellaDiTesto 52"/>
          <p:cNvSpPr txBox="1"/>
          <p:nvPr/>
        </p:nvSpPr>
        <p:spPr>
          <a:xfrm>
            <a:off x="3101257" y="399101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accessoire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pon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pom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63" name="CasellaDiTesto 59"/>
          <p:cNvSpPr txBox="1">
            <a:spLocks noChangeArrowheads="1"/>
          </p:cNvSpPr>
          <p:nvPr/>
        </p:nvSpPr>
        <p:spPr bwMode="auto">
          <a:xfrm>
            <a:off x="445053" y="3405336"/>
            <a:ext cx="1720132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shoes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>
                <a:latin typeface="Century Gothic" panose="020B0502020202020204" pitchFamily="34" charset="0"/>
              </a:rPr>
              <a:t>woman</a:t>
            </a:r>
          </a:p>
        </p:txBody>
      </p:sp>
      <p:cxnSp>
        <p:nvCxnSpPr>
          <p:cNvPr id="32" name="Connettore diritto 31"/>
          <p:cNvCxnSpPr/>
          <p:nvPr/>
        </p:nvCxnSpPr>
        <p:spPr bwMode="auto">
          <a:xfrm flipV="1">
            <a:off x="2375540" y="4352497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pasted-image.pdf"/>
          <p:cNvPicPr>
            <a:picLocks noChangeAspect="1"/>
          </p:cNvPicPr>
          <p:nvPr/>
        </p:nvPicPr>
        <p:blipFill>
          <a:blip r:embed="rId10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Thème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crossing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91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395" y="3106396"/>
            <a:ext cx="1440000" cy="144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009" y="3106396"/>
            <a:ext cx="1440000" cy="1440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9702" y="3106396"/>
            <a:ext cx="1440000" cy="1440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315" y="3106396"/>
            <a:ext cx="1440000" cy="144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781" y="3106396"/>
            <a:ext cx="1440000" cy="144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088" y="3106396"/>
            <a:ext cx="1440000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308" y="1180694"/>
            <a:ext cx="1440000" cy="144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851" y="1204093"/>
            <a:ext cx="1440000" cy="144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395" y="1220925"/>
            <a:ext cx="1440000" cy="1440000"/>
          </a:xfrm>
          <a:prstGeom prst="rect">
            <a:avLst/>
          </a:prstGeom>
        </p:spPr>
      </p:pic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Thème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crossing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eaLnBrk="1">
              <a:lnSpc>
                <a:spcPct val="102000"/>
              </a:lnSpc>
              <a:spcAft>
                <a:spcPts val="1791"/>
              </a:spcAft>
            </a:pP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1" name="CasellaDiTesto 57"/>
          <p:cNvSpPr txBox="1">
            <a:spLocks noChangeArrowheads="1"/>
          </p:cNvSpPr>
          <p:nvPr/>
        </p:nvSpPr>
        <p:spPr bwMode="auto">
          <a:xfrm>
            <a:off x="564888" y="2394133"/>
            <a:ext cx="1454728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square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cxnSp>
        <p:nvCxnSpPr>
          <p:cNvPr id="61" name="Connettore diritto 60"/>
          <p:cNvCxnSpPr/>
          <p:nvPr/>
        </p:nvCxnSpPr>
        <p:spPr bwMode="auto">
          <a:xfrm flipV="1">
            <a:off x="2537256" y="2756221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CasellaDiTesto 57"/>
          <p:cNvSpPr txBox="1">
            <a:spLocks noChangeArrowheads="1"/>
          </p:cNvSpPr>
          <p:nvPr/>
        </p:nvSpPr>
        <p:spPr bwMode="auto">
          <a:xfrm>
            <a:off x="564887" y="3696732"/>
            <a:ext cx="1690503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dirty="0" err="1">
                <a:latin typeface="Century Gothic" panose="020B0502020202020204" pitchFamily="34" charset="0"/>
              </a:rPr>
              <a:t>Anses</a:t>
            </a:r>
            <a:r>
              <a:rPr lang="it-IT" altLang="it-IT" dirty="0">
                <a:latin typeface="Century Gothic" panose="020B0502020202020204" pitchFamily="34" charset="0"/>
              </a:rPr>
              <a:t> et </a:t>
            </a:r>
            <a:r>
              <a:rPr lang="it-IT" altLang="it-IT" dirty="0" err="1">
                <a:latin typeface="Century Gothic" panose="020B0502020202020204" pitchFamily="34" charset="0"/>
              </a:rPr>
              <a:t>bandoulières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 </a:t>
            </a:r>
            <a:r>
              <a:rPr lang="it-IT" altLang="it-IT" dirty="0" err="1">
                <a:latin typeface="Century Gothic" panose="020B0502020202020204" pitchFamily="34" charset="0"/>
              </a:rPr>
              <a:t>square</a:t>
            </a:r>
            <a:endParaRPr lang="it-IT" altLang="it-IT" dirty="0">
              <a:latin typeface="Century Gothic" panose="020B0502020202020204" pitchFamily="34" charset="0"/>
            </a:endParaRPr>
          </a:p>
        </p:txBody>
      </p:sp>
      <p:sp>
        <p:nvSpPr>
          <p:cNvPr id="63" name="CasellaDiTesto 62"/>
          <p:cNvSpPr txBox="1"/>
          <p:nvPr/>
        </p:nvSpPr>
        <p:spPr>
          <a:xfrm>
            <a:off x="3546882" y="2469229"/>
            <a:ext cx="258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Internes</a:t>
            </a:r>
            <a:r>
              <a:rPr lang="it-IT" dirty="0">
                <a:latin typeface="Century Gothic" panose="020B0502020202020204" pitchFamily="34" charset="0"/>
              </a:rPr>
              <a:t> de </a:t>
            </a:r>
            <a:r>
              <a:rPr lang="it-IT" dirty="0" err="1">
                <a:latin typeface="Century Gothic" panose="020B0502020202020204" pitchFamily="34" charset="0"/>
              </a:rPr>
              <a:t>cordura</a:t>
            </a:r>
            <a:endParaRPr lang="it-IT" dirty="0">
              <a:latin typeface="Century Gothic" panose="020B0502020202020204" pitchFamily="34" charset="0"/>
            </a:endParaRPr>
          </a:p>
        </p:txBody>
      </p:sp>
      <p:cxnSp>
        <p:nvCxnSpPr>
          <p:cNvPr id="50" name="Connettore diritto 49"/>
          <p:cNvCxnSpPr/>
          <p:nvPr/>
        </p:nvCxnSpPr>
        <p:spPr bwMode="auto">
          <a:xfrm flipV="1">
            <a:off x="2512838" y="4512441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magine 1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038" y="4611968"/>
            <a:ext cx="1837830" cy="183783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290" y="4661407"/>
            <a:ext cx="1838204" cy="183783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9851" y="4661407"/>
            <a:ext cx="1837830" cy="1837830"/>
          </a:xfrm>
          <a:prstGeom prst="rect">
            <a:avLst/>
          </a:prstGeom>
        </p:spPr>
      </p:pic>
      <p:cxnSp>
        <p:nvCxnSpPr>
          <p:cNvPr id="25" name="Connettore diritto 24"/>
          <p:cNvCxnSpPr/>
          <p:nvPr/>
        </p:nvCxnSpPr>
        <p:spPr bwMode="auto">
          <a:xfrm flipV="1">
            <a:off x="2485649" y="6591636"/>
            <a:ext cx="9635457" cy="5656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sellaDiTesto 57"/>
          <p:cNvSpPr txBox="1">
            <a:spLocks noChangeArrowheads="1"/>
          </p:cNvSpPr>
          <p:nvPr/>
        </p:nvSpPr>
        <p:spPr bwMode="auto">
          <a:xfrm>
            <a:off x="601639" y="6324253"/>
            <a:ext cx="1454728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it-IT" b="1" dirty="0">
                <a:latin typeface="Century Gothic" panose="020B0502020202020204" pitchFamily="34" charset="0"/>
              </a:rPr>
              <a:t>O</a:t>
            </a:r>
            <a:r>
              <a:rPr lang="it-IT" altLang="it-IT" dirty="0">
                <a:latin typeface="Century Gothic" panose="020B0502020202020204" pitchFamily="34" charset="0"/>
              </a:rPr>
              <a:t>ne</a:t>
            </a:r>
          </a:p>
        </p:txBody>
      </p:sp>
      <p:sp>
        <p:nvSpPr>
          <p:cNvPr id="27" name="CasellaDiTesto 26"/>
          <p:cNvSpPr txBox="1"/>
          <p:nvPr/>
        </p:nvSpPr>
        <p:spPr>
          <a:xfrm>
            <a:off x="3780781" y="6289852"/>
            <a:ext cx="258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Tissu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ondulé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5799145" y="4226503"/>
            <a:ext cx="387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anses</a:t>
            </a:r>
            <a:r>
              <a:rPr lang="it-IT" dirty="0">
                <a:latin typeface="Century Gothic" panose="020B0502020202020204" pitchFamily="34" charset="0"/>
              </a:rPr>
              <a:t> + spallacci eco-</a:t>
            </a:r>
            <a:r>
              <a:rPr lang="it-IT" dirty="0" err="1">
                <a:latin typeface="Century Gothic" panose="020B0502020202020204" pitchFamily="34" charset="0"/>
              </a:rPr>
              <a:t>quire</a:t>
            </a:r>
            <a:endParaRPr lang="it-I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416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50" b="10250"/>
          <a:stretch/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4311455" y="3010396"/>
            <a:ext cx="4824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VALENTINE’S DAY</a:t>
            </a:r>
          </a:p>
        </p:txBody>
      </p:sp>
      <p:sp>
        <p:nvSpPr>
          <p:cNvPr id="2" name="Rettangolo 1"/>
          <p:cNvSpPr/>
          <p:nvPr/>
        </p:nvSpPr>
        <p:spPr>
          <a:xfrm>
            <a:off x="5999807" y="3779837"/>
            <a:ext cx="14478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2017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2362759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2381811" y="39307"/>
            <a:ext cx="6607140" cy="6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ts val="1791"/>
              </a:spcAft>
            </a:pP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Capsule</a:t>
            </a:r>
            <a:endParaRPr lang="it-IT" altLang="it-IT" b="1" i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373" y="1011681"/>
            <a:ext cx="5796062" cy="5796062"/>
          </a:xfrm>
          <a:prstGeom prst="rect">
            <a:avLst/>
          </a:prstGeom>
        </p:spPr>
      </p:pic>
      <p:grpSp>
        <p:nvGrpSpPr>
          <p:cNvPr id="20" name="Gruppo 19"/>
          <p:cNvGrpSpPr/>
          <p:nvPr/>
        </p:nvGrpSpPr>
        <p:grpSpPr>
          <a:xfrm>
            <a:off x="11452898" y="5404536"/>
            <a:ext cx="1232372" cy="1267583"/>
            <a:chOff x="11825911" y="3649877"/>
            <a:chExt cx="1613864" cy="1659975"/>
          </a:xfrm>
        </p:grpSpPr>
        <p:sp>
          <p:nvSpPr>
            <p:cNvPr id="6" name="Ovale 5"/>
            <p:cNvSpPr/>
            <p:nvPr/>
          </p:nvSpPr>
          <p:spPr>
            <a:xfrm>
              <a:off x="11825911" y="3649877"/>
              <a:ext cx="1613864" cy="16599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ombo 20"/>
            <p:cNvSpPr/>
            <p:nvPr/>
          </p:nvSpPr>
          <p:spPr>
            <a:xfrm>
              <a:off x="12215526" y="3837782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ombo 21"/>
            <p:cNvSpPr/>
            <p:nvPr/>
          </p:nvSpPr>
          <p:spPr>
            <a:xfrm>
              <a:off x="12720164" y="3837782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ombo 22"/>
            <p:cNvSpPr/>
            <p:nvPr/>
          </p:nvSpPr>
          <p:spPr>
            <a:xfrm>
              <a:off x="11926912" y="4163591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ombo 23"/>
            <p:cNvSpPr/>
            <p:nvPr/>
          </p:nvSpPr>
          <p:spPr>
            <a:xfrm>
              <a:off x="12431550" y="4163591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ombo 24"/>
            <p:cNvSpPr/>
            <p:nvPr/>
          </p:nvSpPr>
          <p:spPr>
            <a:xfrm>
              <a:off x="12950052" y="414617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ombo 25"/>
            <p:cNvSpPr/>
            <p:nvPr/>
          </p:nvSpPr>
          <p:spPr>
            <a:xfrm>
              <a:off x="13145330" y="452943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ombo 26"/>
            <p:cNvSpPr/>
            <p:nvPr/>
          </p:nvSpPr>
          <p:spPr>
            <a:xfrm>
              <a:off x="12188492" y="457488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ombo 27"/>
            <p:cNvSpPr/>
            <p:nvPr/>
          </p:nvSpPr>
          <p:spPr>
            <a:xfrm>
              <a:off x="12693130" y="457488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ombo 28"/>
            <p:cNvSpPr/>
            <p:nvPr/>
          </p:nvSpPr>
          <p:spPr>
            <a:xfrm>
              <a:off x="12485215" y="4927040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ombo 29"/>
            <p:cNvSpPr/>
            <p:nvPr/>
          </p:nvSpPr>
          <p:spPr>
            <a:xfrm>
              <a:off x="12989853" y="4927040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" name="CasellaDiTesto 4"/>
          <p:cNvSpPr txBox="1"/>
          <p:nvPr/>
        </p:nvSpPr>
        <p:spPr>
          <a:xfrm>
            <a:off x="4269575" y="6625709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Gothic" panose="020B0502020202020204" pitchFamily="34" charset="0"/>
              </a:rPr>
              <a:t>capsule </a:t>
            </a:r>
            <a:r>
              <a:rPr lang="it-IT" b="1" dirty="0" err="1">
                <a:latin typeface="Century Gothic" panose="020B0502020202020204" pitchFamily="34" charset="0"/>
              </a:rPr>
              <a:t>Valentine’s</a:t>
            </a:r>
            <a:r>
              <a:rPr lang="it-IT" dirty="0">
                <a:latin typeface="Century Gothic" panose="020B0502020202020204" pitchFamily="34" charset="0"/>
              </a:rPr>
              <a:t> – </a:t>
            </a:r>
            <a:r>
              <a:rPr lang="it-IT" dirty="0" err="1">
                <a:latin typeface="Century Gothic" panose="020B0502020202020204" pitchFamily="34" charset="0"/>
              </a:rPr>
              <a:t>limited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edition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0666308" y="6772774"/>
            <a:ext cx="200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autres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  <a:r>
              <a:rPr lang="it-IT" dirty="0" err="1">
                <a:latin typeface="Century Gothic" panose="020B0502020202020204" pitchFamily="34" charset="0"/>
              </a:rPr>
              <a:t>couleurs</a:t>
            </a:r>
            <a:r>
              <a:rPr lang="it-IT" dirty="0">
                <a:latin typeface="Century Gothic" panose="020B0502020202020204" pitchFamily="34" charset="0"/>
              </a:rPr>
              <a:t> </a:t>
            </a:r>
          </a:p>
        </p:txBody>
      </p:sp>
      <p:grpSp>
        <p:nvGrpSpPr>
          <p:cNvPr id="32" name="Gruppo 31"/>
          <p:cNvGrpSpPr/>
          <p:nvPr/>
        </p:nvGrpSpPr>
        <p:grpSpPr>
          <a:xfrm>
            <a:off x="10142104" y="5442390"/>
            <a:ext cx="1232372" cy="1267583"/>
            <a:chOff x="11825911" y="3649877"/>
            <a:chExt cx="1613864" cy="1659975"/>
          </a:xfrm>
        </p:grpSpPr>
        <p:sp>
          <p:nvSpPr>
            <p:cNvPr id="33" name="Ovale 32"/>
            <p:cNvSpPr/>
            <p:nvPr/>
          </p:nvSpPr>
          <p:spPr>
            <a:xfrm>
              <a:off x="11825911" y="3649877"/>
              <a:ext cx="1613864" cy="16599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4" name="Rombo 33"/>
            <p:cNvSpPr/>
            <p:nvPr/>
          </p:nvSpPr>
          <p:spPr>
            <a:xfrm>
              <a:off x="12215526" y="3837782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ombo 34"/>
            <p:cNvSpPr/>
            <p:nvPr/>
          </p:nvSpPr>
          <p:spPr>
            <a:xfrm>
              <a:off x="12720164" y="3837782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ombo 35"/>
            <p:cNvSpPr/>
            <p:nvPr/>
          </p:nvSpPr>
          <p:spPr>
            <a:xfrm>
              <a:off x="11926912" y="4163591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ombo 36"/>
            <p:cNvSpPr/>
            <p:nvPr/>
          </p:nvSpPr>
          <p:spPr>
            <a:xfrm>
              <a:off x="12431550" y="4163591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ombo 37"/>
            <p:cNvSpPr/>
            <p:nvPr/>
          </p:nvSpPr>
          <p:spPr>
            <a:xfrm>
              <a:off x="12950052" y="414617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ombo 38"/>
            <p:cNvSpPr/>
            <p:nvPr/>
          </p:nvSpPr>
          <p:spPr>
            <a:xfrm>
              <a:off x="13145330" y="452943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Rombo 39"/>
            <p:cNvSpPr/>
            <p:nvPr/>
          </p:nvSpPr>
          <p:spPr>
            <a:xfrm>
              <a:off x="12188492" y="457488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ombo 40"/>
            <p:cNvSpPr/>
            <p:nvPr/>
          </p:nvSpPr>
          <p:spPr>
            <a:xfrm>
              <a:off x="12693130" y="4574887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ombo 41"/>
            <p:cNvSpPr/>
            <p:nvPr/>
          </p:nvSpPr>
          <p:spPr>
            <a:xfrm>
              <a:off x="12485215" y="4927040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ombo 42"/>
            <p:cNvSpPr/>
            <p:nvPr/>
          </p:nvSpPr>
          <p:spPr>
            <a:xfrm>
              <a:off x="12989853" y="4927040"/>
              <a:ext cx="161677" cy="215569"/>
            </a:xfrm>
            <a:prstGeom prst="diamond">
              <a:avLst/>
            </a:prstGeom>
            <a:solidFill>
              <a:srgbClr val="B29D7C"/>
            </a:solidFill>
            <a:ln>
              <a:solidFill>
                <a:srgbClr val="B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3037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46715" y="-27755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2327399" y="40502"/>
            <a:ext cx="5429788" cy="76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87639" y="1640793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du projet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487639" y="2416807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Nouveau système du budget pour la boutique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4487639" y="3192821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cluster commandes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487639" y="396653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Avancement général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487639" y="4744850"/>
            <a:ext cx="752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Plan marketing intégré SS 2017 et FW 2017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487639" y="5584746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collection </a:t>
            </a:r>
            <a:r>
              <a:rPr lang="fr-FR" sz="2400" dirty="0" err="1">
                <a:latin typeface="Century Gothic" panose="020B0502020202020204" pitchFamily="34" charset="0"/>
              </a:rPr>
              <a:t>Fall</a:t>
            </a:r>
            <a:r>
              <a:rPr lang="fr-FR" sz="2400" dirty="0">
                <a:latin typeface="Century Gothic" panose="020B0502020202020204" pitchFamily="34" charset="0"/>
              </a:rPr>
              <a:t> 2017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4487639" y="6373828"/>
            <a:ext cx="658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Objectives du semestre</a:t>
            </a:r>
          </a:p>
        </p:txBody>
      </p:sp>
      <p:pic>
        <p:nvPicPr>
          <p:cNvPr id="2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2413639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189653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396336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4741682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495" y="558157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5003" y="1612765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70" y="6166684"/>
            <a:ext cx="907408" cy="8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17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asellaDiTesto 3"/>
          <p:cNvSpPr txBox="1"/>
          <p:nvPr/>
        </p:nvSpPr>
        <p:spPr>
          <a:xfrm>
            <a:off x="1584175" y="2339677"/>
            <a:ext cx="1183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Placer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commande</a:t>
            </a:r>
            <a:r>
              <a:rPr lang="it-IT" sz="2400" dirty="0">
                <a:latin typeface="Century Gothic" panose="020B0502020202020204" pitchFamily="34" charset="0"/>
              </a:rPr>
              <a:t> Fall 2017 </a:t>
            </a:r>
            <a:r>
              <a:rPr lang="it-IT" sz="2400" dirty="0" err="1">
                <a:latin typeface="Century Gothic" panose="020B0502020202020204" pitchFamily="34" charset="0"/>
              </a:rPr>
              <a:t>avant</a:t>
            </a:r>
            <a:r>
              <a:rPr lang="it-IT" sz="2400" dirty="0">
                <a:latin typeface="Century Gothic" panose="020B0502020202020204" pitchFamily="34" charset="0"/>
              </a:rPr>
              <a:t> le 30 </a:t>
            </a:r>
            <a:r>
              <a:rPr lang="it-IT" sz="2400" dirty="0" err="1">
                <a:latin typeface="Century Gothic" panose="020B0502020202020204" pitchFamily="34" charset="0"/>
              </a:rPr>
              <a:t>Janvier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endParaRPr lang="it-IT" sz="24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584175" y="3866247"/>
            <a:ext cx="1144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Objectives</a:t>
            </a:r>
            <a:r>
              <a:rPr lang="it-IT" sz="2400" dirty="0">
                <a:latin typeface="Century Gothic" panose="020B0502020202020204" pitchFamily="34" charset="0"/>
              </a:rPr>
              <a:t> 2017 e </a:t>
            </a:r>
            <a:r>
              <a:rPr lang="it-IT" sz="2400" dirty="0" err="1">
                <a:latin typeface="Century Gothic" panose="020B0502020202020204" pitchFamily="34" charset="0"/>
              </a:rPr>
              <a:t>avancement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plan</a:t>
            </a:r>
            <a:r>
              <a:rPr lang="it-IT" sz="2400" dirty="0">
                <a:latin typeface="Century Gothic" panose="020B0502020202020204" pitchFamily="34" charset="0"/>
              </a:rPr>
              <a:t> de </a:t>
            </a:r>
            <a:r>
              <a:rPr lang="it-IT" sz="2400" dirty="0" err="1">
                <a:latin typeface="Century Gothic" panose="020B0502020202020204" pitchFamily="34" charset="0"/>
              </a:rPr>
              <a:t>développement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584175" y="4629532"/>
            <a:ext cx="108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Garantir le </a:t>
            </a:r>
            <a:r>
              <a:rPr lang="it-IT" sz="2400" dirty="0" err="1">
                <a:latin typeface="Century Gothic" panose="020B0502020202020204" pitchFamily="34" charset="0"/>
              </a:rPr>
              <a:t>nouveau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procès</a:t>
            </a:r>
            <a:r>
              <a:rPr lang="it-IT" sz="2400" dirty="0">
                <a:latin typeface="Century Gothic" panose="020B0502020202020204" pitchFamily="34" charset="0"/>
              </a:rPr>
              <a:t> di </a:t>
            </a:r>
            <a:r>
              <a:rPr lang="it-IT" sz="2400" dirty="0" err="1">
                <a:latin typeface="Century Gothic" panose="020B0502020202020204" pitchFamily="34" charset="0"/>
              </a:rPr>
              <a:t>bdg</a:t>
            </a:r>
            <a:r>
              <a:rPr lang="it-IT" sz="2400" dirty="0">
                <a:latin typeface="Century Gothic" panose="020B0502020202020204" pitchFamily="34" charset="0"/>
              </a:rPr>
              <a:t> del p.v.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393169" y="35421"/>
            <a:ext cx="8597664" cy="77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0000"/>
              </a:lnSpc>
              <a:spcAft>
                <a:spcPts val="1791"/>
              </a:spcAft>
            </a:pPr>
            <a:r>
              <a:rPr lang="it-IT" altLang="it-IT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Objectives</a:t>
            </a:r>
            <a:endParaRPr lang="it-IT" altLang="it-IT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1584175" y="5392817"/>
            <a:ext cx="1051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Garantir </a:t>
            </a:r>
            <a:r>
              <a:rPr lang="it-IT" sz="2400" dirty="0" err="1">
                <a:latin typeface="Century Gothic" panose="020B0502020202020204" pitchFamily="34" charset="0"/>
              </a:rPr>
              <a:t>qualité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dans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les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commandes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2402133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3945659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4717422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5489185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CasellaDiTesto 18"/>
          <p:cNvSpPr txBox="1"/>
          <p:nvPr/>
        </p:nvSpPr>
        <p:spPr>
          <a:xfrm>
            <a:off x="1584175" y="3102962"/>
            <a:ext cx="1183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entury Gothic" panose="020B0502020202020204" pitchFamily="34" charset="0"/>
              </a:rPr>
              <a:t>Présentation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Winter</a:t>
            </a:r>
            <a:r>
              <a:rPr lang="it-IT" sz="2400" dirty="0">
                <a:latin typeface="Century Gothic" panose="020B0502020202020204" pitchFamily="34" charset="0"/>
              </a:rPr>
              <a:t> 2017 le jour 8 </a:t>
            </a:r>
            <a:r>
              <a:rPr lang="it-IT" sz="2400" dirty="0" err="1">
                <a:latin typeface="Century Gothic" panose="020B0502020202020204" pitchFamily="34" charset="0"/>
              </a:rPr>
              <a:t>Février</a:t>
            </a:r>
            <a:endParaRPr lang="it-IT" sz="24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" y="3173896"/>
            <a:ext cx="421054" cy="3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706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7" b="9107"/>
          <a:stretch/>
        </p:blipFill>
        <p:spPr>
          <a:xfrm>
            <a:off x="0" y="-108595"/>
            <a:ext cx="13439775" cy="777686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315731" y="3272006"/>
            <a:ext cx="280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/>
                </a:solidFill>
                <a:latin typeface="Century Gothic" panose="020B0502020202020204" pitchFamily="34" charset="0"/>
              </a:rPr>
              <a:t>.grazie</a:t>
            </a:r>
          </a:p>
        </p:txBody>
      </p:sp>
    </p:spTree>
    <p:extLst>
      <p:ext uri="{BB962C8B-B14F-4D97-AF65-F5344CB8AC3E}">
        <p14:creationId xmlns:p14="http://schemas.microsoft.com/office/powerpoint/2010/main" val="16897490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2327399" y="48984"/>
            <a:ext cx="972162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Vers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le </a:t>
            </a: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développement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omnichannel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1" r="9016" b="9745"/>
          <a:stretch/>
        </p:blipFill>
        <p:spPr>
          <a:xfrm>
            <a:off x="6215831" y="755501"/>
            <a:ext cx="7208088" cy="6048672"/>
          </a:xfrm>
          <a:prstGeom prst="rect">
            <a:avLst/>
          </a:prstGeom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980" y="2398835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8517" y="402547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980" y="5652116"/>
            <a:ext cx="641299" cy="6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ttangolo 2"/>
          <p:cNvSpPr/>
          <p:nvPr/>
        </p:nvSpPr>
        <p:spPr>
          <a:xfrm>
            <a:off x="1391294" y="2510469"/>
            <a:ext cx="705678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b="1" dirty="0" err="1">
                <a:latin typeface="Century Gothic" panose="020B0502020202020204" pitchFamily="34" charset="0"/>
              </a:rPr>
              <a:t>Achat</a:t>
            </a:r>
            <a:r>
              <a:rPr lang="it-IT" sz="2400" b="1" dirty="0">
                <a:latin typeface="Century Gothic" panose="020B0502020202020204" pitchFamily="34" charset="0"/>
              </a:rPr>
              <a:t>: </a:t>
            </a:r>
            <a:r>
              <a:rPr lang="it-IT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pc </a:t>
            </a: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</a:t>
            </a:r>
            <a:r>
              <a:rPr lang="it-IT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it-IT" sz="2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smartphone </a:t>
            </a: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 </a:t>
            </a:r>
            <a:r>
              <a:rPr lang="it-IT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boutique</a:t>
            </a: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391294" y="4147193"/>
            <a:ext cx="67183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b="1" dirty="0">
                <a:latin typeface="Century Gothic" panose="020B0502020202020204" pitchFamily="34" charset="0"/>
              </a:rPr>
              <a:t>post </a:t>
            </a:r>
            <a:r>
              <a:rPr lang="it-IT" sz="2400" b="1" dirty="0" err="1">
                <a:latin typeface="Century Gothic" panose="020B0502020202020204" pitchFamily="34" charset="0"/>
              </a:rPr>
              <a:t>vente</a:t>
            </a:r>
            <a:r>
              <a:rPr lang="it-IT" sz="2400" b="1" dirty="0">
                <a:latin typeface="Century Gothic" panose="020B0502020202020204" pitchFamily="34" charset="0"/>
              </a:rPr>
              <a:t>: </a:t>
            </a:r>
            <a:r>
              <a:rPr lang="it-IT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boutique </a:t>
            </a: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web</a:t>
            </a:r>
            <a:endParaRPr lang="es-ES" sz="24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391294" y="5763750"/>
            <a:ext cx="67183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b="1" dirty="0" err="1">
                <a:latin typeface="Century Gothic" panose="020B0502020202020204" pitchFamily="34" charset="0"/>
              </a:rPr>
              <a:t>retrait</a:t>
            </a:r>
            <a:r>
              <a:rPr lang="it-IT" sz="2400" b="1" dirty="0">
                <a:latin typeface="Century Gothic" panose="020B0502020202020204" pitchFamily="34" charset="0"/>
              </a:rPr>
              <a:t>: </a:t>
            </a:r>
            <a:r>
              <a:rPr lang="it-IT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boutique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+ </a:t>
            </a:r>
            <a:r>
              <a:rPr lang="it-IT" sz="2400" b="1" dirty="0">
                <a:solidFill>
                  <a:srgbClr val="FF0066"/>
                </a:solidFill>
                <a:latin typeface="Century Gothic" panose="020B0502020202020204" pitchFamily="34" charset="0"/>
              </a:rPr>
              <a:t>maison</a:t>
            </a:r>
          </a:p>
        </p:txBody>
      </p:sp>
    </p:spTree>
    <p:extLst>
      <p:ext uri="{BB962C8B-B14F-4D97-AF65-F5344CB8AC3E}">
        <p14:creationId xmlns:p14="http://schemas.microsoft.com/office/powerpoint/2010/main" val="2304677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/>
          <p:cNvSpPr txBox="1"/>
          <p:nvPr/>
        </p:nvSpPr>
        <p:spPr>
          <a:xfrm>
            <a:off x="1607319" y="2174610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summary</a:t>
            </a:r>
            <a:endParaRPr lang="es-ES" sz="2800" dirty="0">
              <a:latin typeface="Century Gothic" panose="020B0502020202020204" pitchFamily="34" charset="0"/>
            </a:endParaRPr>
          </a:p>
        </p:txBody>
      </p:sp>
      <p:pic>
        <p:nvPicPr>
          <p:cNvPr id="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189" y="2080736"/>
            <a:ext cx="641299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9936" y="3059757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9936" y="4305088"/>
            <a:ext cx="463158" cy="46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9936" y="5550420"/>
            <a:ext cx="463158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326859" y="35421"/>
            <a:ext cx="972162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Vers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le </a:t>
            </a:r>
            <a:r>
              <a:rPr lang="fr-FR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développement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omnichannel</a:t>
            </a:r>
            <a:endParaRPr lang="it-IT" altLang="it-IT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845055" y="4264729"/>
            <a:ext cx="661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Chaque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fr-FR" sz="2800" dirty="0">
                <a:latin typeface="Century Gothic" panose="020B0502020202020204" pitchFamily="34" charset="0"/>
              </a:rPr>
              <a:t>accès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garantie</a:t>
            </a:r>
            <a:r>
              <a:rPr lang="it-IT" sz="2800" dirty="0">
                <a:latin typeface="Century Gothic" panose="020B0502020202020204" pitchFamily="34" charset="0"/>
              </a:rPr>
              <a:t> le service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3845055" y="3021429"/>
            <a:ext cx="762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Century Gothic" panose="020B0502020202020204" pitchFamily="34" charset="0"/>
              </a:rPr>
              <a:t>Magasins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centralisés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3845055" y="5508029"/>
            <a:ext cx="6619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entury Gothic" panose="020B0502020202020204" pitchFamily="34" charset="0"/>
              </a:rPr>
              <a:t>La compagnie </a:t>
            </a:r>
            <a:r>
              <a:rPr lang="it-IT" sz="2800" dirty="0" err="1">
                <a:latin typeface="Century Gothic" panose="020B0502020202020204" pitchFamily="34" charset="0"/>
              </a:rPr>
              <a:t>régle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les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</a:rPr>
              <a:t>flux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  <a:r>
              <a:rPr lang="it-IT" sz="2800" dirty="0" err="1" smtClean="0">
                <a:latin typeface="Century Gothic" panose="020B0502020202020204" pitchFamily="34" charset="0"/>
              </a:rPr>
              <a:t>financiairs</a:t>
            </a:r>
            <a:endParaRPr lang="it-IT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r="15629"/>
          <a:stretch>
            <a:fillRect/>
          </a:stretch>
        </p:blipFill>
        <p:spPr>
          <a:xfrm>
            <a:off x="-203200" y="-288507"/>
            <a:ext cx="13664901" cy="2211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uppo 23"/>
          <p:cNvGrpSpPr/>
          <p:nvPr/>
        </p:nvGrpSpPr>
        <p:grpSpPr>
          <a:xfrm>
            <a:off x="5834990" y="5296539"/>
            <a:ext cx="1399434" cy="427514"/>
            <a:chOff x="4136153" y="3891089"/>
            <a:chExt cx="1399434" cy="427514"/>
          </a:xfrm>
        </p:grpSpPr>
        <p:sp>
          <p:nvSpPr>
            <p:cNvPr id="28" name="Freccia bidirezionale orizzontale 27"/>
            <p:cNvSpPr/>
            <p:nvPr/>
          </p:nvSpPr>
          <p:spPr>
            <a:xfrm rot="10799950">
              <a:off x="4136153" y="3891089"/>
              <a:ext cx="1399434" cy="427514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chemeClr val="bg1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reccia bidirezionale orizzontale 6"/>
            <p:cNvSpPr/>
            <p:nvPr/>
          </p:nvSpPr>
          <p:spPr>
            <a:xfrm rot="21599950">
              <a:off x="4264407" y="3976592"/>
              <a:ext cx="1142926" cy="2565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8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326859" y="35421"/>
            <a:ext cx="9721620" cy="70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131" tIns="56566" rIns="113131" bIns="56566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>
              <a:lnSpc>
                <a:spcPct val="102000"/>
              </a:lnSpc>
              <a:spcAft>
                <a:spcPct val="0"/>
              </a:spcAft>
            </a:pPr>
            <a:r>
              <a:rPr lang="it-IT" altLang="it-IT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configurateur</a:t>
            </a:r>
            <a:r>
              <a:rPr lang="it-IT" altLang="it-IT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3" name="config definitivo.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9367" y="1065866"/>
            <a:ext cx="11137238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95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5427</TotalTime>
  <Words>2485</Words>
  <Application>Microsoft Office PowerPoint</Application>
  <PresentationFormat>Personalizzato</PresentationFormat>
  <Paragraphs>586</Paragraphs>
  <Slides>69</Slides>
  <Notes>69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69</vt:i4>
      </vt:variant>
    </vt:vector>
  </HeadingPairs>
  <TitlesOfParts>
    <vt:vector size="79" baseType="lpstr">
      <vt:lpstr>Arial Unicode MS</vt:lpstr>
      <vt:lpstr>MS PGothic</vt:lpstr>
      <vt:lpstr>Aharoni</vt:lpstr>
      <vt:lpstr>Arial</vt:lpstr>
      <vt:lpstr>Calibri</vt:lpstr>
      <vt:lpstr>Calibri Light</vt:lpstr>
      <vt:lpstr>Century Gothic</vt:lpstr>
      <vt:lpstr>Tahoma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Commerciale</dc:creator>
  <cp:lastModifiedBy>Benedetto</cp:lastModifiedBy>
  <cp:revision>534</cp:revision>
  <cp:lastPrinted>2016-12-12T19:57:55Z</cp:lastPrinted>
  <dcterms:created xsi:type="dcterms:W3CDTF">2016-09-08T09:15:41Z</dcterms:created>
  <dcterms:modified xsi:type="dcterms:W3CDTF">2016-12-16T16:27:24Z</dcterms:modified>
</cp:coreProperties>
</file>